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0FE"/>
    <a:srgbClr val="FFFFFF"/>
    <a:srgbClr val="DEE6FE"/>
    <a:srgbClr val="C0D4FC"/>
    <a:srgbClr val="DAE9FE"/>
    <a:srgbClr val="C0D7FC"/>
    <a:srgbClr val="BFE5FD"/>
    <a:srgbClr val="CCECFF"/>
    <a:srgbClr val="FF66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DD810-6349-42FF-9999-82E570E8A50A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957AA-CCB9-446A-84B9-C92D4FC7CF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1" y="396703"/>
            <a:ext cx="4514850" cy="845220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6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8448-18CB-42CD-A217-B65CF9367381}" type="datetimeFigureOut">
              <a:rPr lang="ko-KR" altLang="en-US" smtClean="0"/>
              <a:pPr/>
              <a:t>2020-06-02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1F148-F984-418B-9552-4E2DE05945F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674306">
            <a:off x="4823300" y="1923758"/>
            <a:ext cx="1568842" cy="1352528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TextBox 7"/>
          <p:cNvSpPr txBox="1"/>
          <p:nvPr/>
        </p:nvSpPr>
        <p:spPr>
          <a:xfrm>
            <a:off x="428604" y="447773"/>
            <a:ext cx="592935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500" b="1" dirty="0" smtClean="0">
              <a:solidFill>
                <a:schemeClr val="bg1">
                  <a:lumMod val="65000"/>
                </a:schemeClr>
              </a:solidFill>
              <a:latin typeface="+mn-ea"/>
            </a:endParaRPr>
          </a:p>
          <a:p>
            <a:pPr algn="ctr"/>
            <a:r>
              <a:rPr lang="ko-KR" altLang="en-US" sz="3200" dirty="0" err="1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맞벌이가구</a:t>
            </a:r>
            <a:r>
              <a:rPr lang="ko-KR" altLang="en-US" sz="3200" dirty="0" smtClean="0">
                <a:solidFill>
                  <a:srgbClr val="FF66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C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초등돌봄교실</a:t>
            </a:r>
            <a:r>
              <a:rPr lang="ko-KR" altLang="en-US" sz="3200" dirty="0" smtClean="0">
                <a:solidFill>
                  <a:srgbClr val="FF66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3200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정회원 모집</a:t>
            </a:r>
            <a:endParaRPr lang="ko-KR" altLang="en-US" sz="32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39388"/>
              </p:ext>
            </p:extLst>
          </p:nvPr>
        </p:nvGraphicFramePr>
        <p:xfrm>
          <a:off x="298428" y="9120303"/>
          <a:ext cx="6094095" cy="444691"/>
        </p:xfrm>
        <a:graphic>
          <a:graphicData uri="http://schemas.openxmlformats.org/drawingml/2006/table">
            <a:tbl>
              <a:tblPr/>
              <a:tblGrid>
                <a:gridCol w="765429">
                  <a:extLst>
                    <a:ext uri="{9D8B030D-6E8A-4147-A177-3AD203B41FA5}">
                      <a16:colId xmlns:a16="http://schemas.microsoft.com/office/drawing/2014/main" val="1342023606"/>
                    </a:ext>
                  </a:extLst>
                </a:gridCol>
                <a:gridCol w="4563618">
                  <a:extLst>
                    <a:ext uri="{9D8B030D-6E8A-4147-A177-3AD203B41FA5}">
                      <a16:colId xmlns:a16="http://schemas.microsoft.com/office/drawing/2014/main" val="1167394438"/>
                    </a:ext>
                  </a:extLst>
                </a:gridCol>
                <a:gridCol w="765048">
                  <a:extLst>
                    <a:ext uri="{9D8B030D-6E8A-4147-A177-3AD203B41FA5}">
                      <a16:colId xmlns:a16="http://schemas.microsoft.com/office/drawing/2014/main" val="1500102325"/>
                    </a:ext>
                  </a:extLst>
                </a:gridCol>
              </a:tblGrid>
              <a:tr h="395732"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상주시건강가정ㆍ다문화가족지원센터</a:t>
                      </a:r>
                      <a:endParaRPr lang="ko-KR" altLang="en-US" sz="2000" b="1" kern="0" spc="0" dirty="0"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19711"/>
                  </a:ext>
                </a:extLst>
              </a:tr>
            </a:tbl>
          </a:graphicData>
        </a:graphic>
      </p:graphicFrame>
      <p:pic>
        <p:nvPicPr>
          <p:cNvPr id="1029" name="_x451646104" descr="EMB0000561025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396" y="9228985"/>
            <a:ext cx="360362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_x451644880" descr="EMB00005610257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38" y="9213619"/>
            <a:ext cx="360362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" name="Rectangle 6"/>
          <p:cNvSpPr>
            <a:spLocks noChangeArrowheads="1"/>
          </p:cNvSpPr>
          <p:nvPr/>
        </p:nvSpPr>
        <p:spPr bwMode="auto">
          <a:xfrm>
            <a:off x="299064" y="912011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1339438" y="2305397"/>
            <a:ext cx="5096267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초등학생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1~2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학년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12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명</a:t>
            </a:r>
            <a:endParaRPr lang="en-US" altLang="ko-KR" sz="15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05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r>
              <a:rPr lang="ko-KR" altLang="en-US" sz="1500" dirty="0" err="1" smtClean="0">
                <a:latin typeface="나눔바른고딕" panose="020B0603020101020101" pitchFamily="50" charset="-127"/>
                <a:ea typeface="나눔바른고딕" panose="020B0603020101020101"/>
              </a:rPr>
              <a:t>공동육아나눔터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2</a:t>
            </a:r>
            <a:r>
              <a:rPr lang="ko-KR" altLang="en-US" sz="1500" dirty="0" err="1" smtClean="0">
                <a:latin typeface="나눔바른고딕" panose="020B0603020101020101" pitchFamily="50" charset="-127"/>
                <a:ea typeface="나눔바른고딕" panose="020B0603020101020101"/>
              </a:rPr>
              <a:t>호점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(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성동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1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길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33)</a:t>
            </a:r>
          </a:p>
          <a:p>
            <a:endParaRPr lang="en-US" altLang="ko-KR" sz="16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pPr algn="dist"/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2020</a:t>
            </a:r>
            <a:r>
              <a:rPr lang="ko-KR" altLang="en-US" sz="1500" smtClean="0">
                <a:latin typeface="나눔바른고딕" panose="020B0603020101020101" pitchFamily="50" charset="-127"/>
                <a:ea typeface="나눔바른고딕" panose="020B0603020101020101"/>
              </a:rPr>
              <a:t>년 </a:t>
            </a:r>
            <a:r>
              <a:rPr lang="en-US" altLang="ko-KR" sz="1500" smtClean="0">
                <a:latin typeface="나눔바른고딕" panose="020B0603020101020101" pitchFamily="50" charset="-127"/>
                <a:ea typeface="나눔바른고딕" panose="020B0603020101020101"/>
              </a:rPr>
              <a:t>6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월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~12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월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, 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평일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14:00 ~ 19:00(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공휴일제외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)</a:t>
            </a:r>
          </a:p>
          <a:p>
            <a:endParaRPr lang="en-US" altLang="ko-KR" sz="16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6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무료 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(</a:t>
            </a:r>
            <a:r>
              <a:rPr lang="ko-KR" altLang="en-US" sz="1500" spc="-150" dirty="0" smtClean="0">
                <a:latin typeface="나눔바른고딕" panose="020B0603020101020101" pitchFamily="50" charset="-127"/>
                <a:ea typeface="나눔바른고딕" panose="020B0603020101020101"/>
              </a:rPr>
              <a:t>차후 협의에 따라 재료비</a:t>
            </a:r>
            <a:r>
              <a:rPr lang="en-US" altLang="ko-KR" sz="1500" spc="-150" dirty="0" smtClean="0">
                <a:latin typeface="나눔바른고딕" panose="020B0603020101020101" pitchFamily="50" charset="-127"/>
                <a:ea typeface="나눔바른고딕" panose="020B0603020101020101"/>
              </a:rPr>
              <a:t> </a:t>
            </a:r>
            <a:r>
              <a:rPr lang="ko-KR" altLang="en-US" sz="1500" spc="-150" dirty="0" smtClean="0">
                <a:latin typeface="나눔바른고딕" panose="020B0603020101020101" pitchFamily="50" charset="-127"/>
                <a:ea typeface="나눔바른고딕" panose="020B0603020101020101"/>
              </a:rPr>
              <a:t>및</a:t>
            </a:r>
            <a:r>
              <a:rPr lang="en-US" altLang="ko-KR" sz="1500" spc="-150" dirty="0" smtClean="0">
                <a:latin typeface="나눔바른고딕" panose="020B0603020101020101" pitchFamily="50" charset="-127"/>
                <a:ea typeface="나눔바른고딕" panose="020B0603020101020101"/>
              </a:rPr>
              <a:t> </a:t>
            </a:r>
            <a:r>
              <a:rPr lang="ko-KR" altLang="en-US" sz="1500" spc="-150" dirty="0" smtClean="0">
                <a:latin typeface="나눔바른고딕" panose="020B0603020101020101" pitchFamily="50" charset="-127"/>
                <a:ea typeface="나눔바른고딕" panose="020B0603020101020101"/>
              </a:rPr>
              <a:t>간식비 등 추가비용 발생 가능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)</a:t>
            </a:r>
          </a:p>
          <a:p>
            <a:endParaRPr lang="en-US" altLang="ko-KR" sz="105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선착순 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모집</a:t>
            </a:r>
            <a:endParaRPr lang="en-US" altLang="ko-KR" sz="15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200" dirty="0" smtClean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맞벌이 증빙서류 제출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(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재직증명서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, 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사업자등록증 등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)</a:t>
            </a:r>
            <a:endParaRPr lang="en-US" altLang="ko-KR" sz="15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endParaRPr lang="en-US" altLang="ko-KR" sz="1200" dirty="0">
              <a:latin typeface="나눔바른고딕" panose="020B0603020101020101" pitchFamily="50" charset="-127"/>
              <a:ea typeface="나눔바른고딕" panose="020B0603020101020101"/>
            </a:endParaRPr>
          </a:p>
          <a:p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전화 </a:t>
            </a:r>
            <a:r>
              <a:rPr lang="ko-KR" altLang="en-US" sz="1500" dirty="0" err="1" smtClean="0">
                <a:latin typeface="나눔바른고딕" panose="020B0603020101020101" pitchFamily="50" charset="-127"/>
                <a:ea typeface="나눔바른고딕" panose="020B0603020101020101"/>
              </a:rPr>
              <a:t>문의후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 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접수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(</a:t>
            </a:r>
            <a:r>
              <a:rPr lang="ko-KR" altLang="en-US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전화</a:t>
            </a:r>
            <a:r>
              <a:rPr lang="en-US" altLang="ko-KR" sz="1500" dirty="0" smtClean="0">
                <a:latin typeface="나눔바른고딕" panose="020B0603020101020101" pitchFamily="50" charset="-127"/>
                <a:ea typeface="나눔바른고딕" panose="020B0603020101020101"/>
              </a:rPr>
              <a:t>: 535-1342, fax: 536-0637)</a:t>
            </a: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191950"/>
              </p:ext>
            </p:extLst>
          </p:nvPr>
        </p:nvGraphicFramePr>
        <p:xfrm>
          <a:off x="1484785" y="3681100"/>
          <a:ext cx="4760517" cy="1737360"/>
        </p:xfrm>
        <a:graphic>
          <a:graphicData uri="http://schemas.openxmlformats.org/drawingml/2006/table">
            <a:tbl>
              <a:tblPr bandRow="1" bandCol="1">
                <a:tableStyleId>{F5AB1C69-6EDB-4FF4-983F-18BD219EF322}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2141667079"/>
                    </a:ext>
                  </a:extLst>
                </a:gridCol>
                <a:gridCol w="3392366">
                  <a:extLst>
                    <a:ext uri="{9D8B030D-6E8A-4147-A177-3AD203B41FA5}">
                      <a16:colId xmlns:a16="http://schemas.microsoft.com/office/drawing/2014/main" val="1266201655"/>
                    </a:ext>
                  </a:extLst>
                </a:gridCol>
              </a:tblGrid>
              <a:tr h="2924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시간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돌봄 내용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8760208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aseline="0" dirty="0" smtClean="0"/>
                        <a:t> 14:00</a:t>
                      </a:r>
                      <a:r>
                        <a:rPr lang="en-US" altLang="ko-KR" sz="1400" dirty="0" smtClean="0"/>
                        <a:t> ~ 15:30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자율 등원 및 활동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숙제 점검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독서 등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5006992"/>
                  </a:ext>
                </a:extLst>
              </a:tr>
              <a:tr h="49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16:00 ~16:50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상시프로그램</a:t>
                      </a:r>
                      <a:endParaRPr lang="en-US" altLang="ko-KR" sz="1400" dirty="0" smtClean="0"/>
                    </a:p>
                    <a:p>
                      <a:pPr latinLnBrk="1"/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영어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중국어 교실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보드게임 등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35578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17:00 ~ 18:30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독서 및 자유 시간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646594"/>
                  </a:ext>
                </a:extLst>
              </a:tr>
              <a:tr h="2924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18:30 ~ 19:00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latin typeface="+mn-lt"/>
                          <a:ea typeface="+mn-ea"/>
                        </a:rPr>
                        <a:t>하원</a:t>
                      </a:r>
                      <a:endParaRPr lang="ko-KR" altLang="en-US" sz="1400" dirty="0">
                        <a:latin typeface="나눔바른고딕" panose="020B0603020101020101" pitchFamily="50" charset="-127"/>
                        <a:ea typeface="나눔바른고딕" panose="020B0603020101020101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074366"/>
                  </a:ext>
                </a:extLst>
              </a:tr>
            </a:tbl>
          </a:graphicData>
        </a:graphic>
      </p:graphicFrame>
      <p:sp>
        <p:nvSpPr>
          <p:cNvPr id="22" name="모서리가 둥근 직사각형 21"/>
          <p:cNvSpPr/>
          <p:nvPr/>
        </p:nvSpPr>
        <p:spPr>
          <a:xfrm>
            <a:off x="332656" y="2298774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err="1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이용대상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332656" y="2710985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err="1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돌봄장소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332656" y="3135754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err="1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돌봄기간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332656" y="3601925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err="1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돌봄내용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332656" y="5561148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이용요금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332656" y="5961931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모집기간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332656" y="6383338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제출서류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32656" y="6808107"/>
            <a:ext cx="1006782" cy="3185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 smtClean="0">
                <a:solidFill>
                  <a:schemeClr val="tx1"/>
                </a:solidFill>
                <a:latin typeface="나눔바른고딕" panose="020B0603020101020101" pitchFamily="50" charset="-127"/>
                <a:ea typeface="나눔바른고딕" panose="020B0603020101020101"/>
              </a:rPr>
              <a:t>신청방법</a:t>
            </a:r>
            <a:endParaRPr lang="ko-KR" altLang="en-US" sz="1500" b="1" dirty="0">
              <a:solidFill>
                <a:schemeClr val="tx1"/>
              </a:solidFill>
              <a:latin typeface="나눔바른고딕" panose="020B0603020101020101" pitchFamily="50" charset="-127"/>
              <a:ea typeface="나눔바른고딕" panose="020B0603020101020101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26958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상주시 </a:t>
            </a:r>
            <a:r>
              <a:rPr lang="ko-KR" altLang="en-US" dirty="0" err="1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공동육아나눔터에서는</a:t>
            </a:r>
            <a:r>
              <a:rPr lang="ko-KR" altLang="en-US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 초등자녀들을 위해</a:t>
            </a:r>
            <a:endParaRPr lang="en-US" altLang="ko-KR" dirty="0" smtClean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algn="ctr"/>
            <a:r>
              <a:rPr lang="ko-KR" altLang="en-US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 안전한 돌봄 장소와 </a:t>
            </a:r>
            <a:r>
              <a:rPr lang="ko-KR" altLang="en-US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다양한 프로그램을 </a:t>
            </a:r>
            <a:r>
              <a:rPr lang="ko-KR" altLang="en-US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제공하고 있습니다</a:t>
            </a:r>
            <a:r>
              <a:rPr lang="en-US" altLang="ko-KR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.</a:t>
            </a:r>
            <a:endParaRPr lang="ko-KR" altLang="en-US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pic>
        <p:nvPicPr>
          <p:cNvPr id="38" name="그림 37"/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600000">
            <a:off x="4295956" y="7488893"/>
            <a:ext cx="1634777" cy="1348612"/>
          </a:xfrm>
          <a:prstGeom prst="roundRect">
            <a:avLst>
              <a:gd name="adj" fmla="val 6374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  <a:softEdge rad="3175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5" name="그림 44"/>
          <p:cNvPicPr preferRelativeResize="0"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 rot="20790036">
            <a:off x="969846" y="7516808"/>
            <a:ext cx="1569259" cy="1372258"/>
          </a:xfrm>
          <a:prstGeom prst="roundRect">
            <a:avLst>
              <a:gd name="adj" fmla="val 4899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  <a:softEdge rad="12700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6" name="그림 45"/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634165" y="7341112"/>
            <a:ext cx="1569259" cy="1353084"/>
          </a:xfrm>
          <a:prstGeom prst="roundRect">
            <a:avLst>
              <a:gd name="adj" fmla="val 609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986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133</Words>
  <Application>Microsoft Office PowerPoint</Application>
  <PresentationFormat>A4 용지(210x297mm)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굴림</vt:lpstr>
      <vt:lpstr>나눔바른고딕</vt:lpstr>
      <vt:lpstr>나눔스퀘어라운드 Bold</vt:lpstr>
      <vt:lpstr>맑은 고딕</vt:lpstr>
      <vt:lpstr>배달의민족 주아</vt:lpstr>
      <vt:lpstr>함초롬바탕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90</cp:revision>
  <cp:lastPrinted>2020-04-16T09:47:17Z</cp:lastPrinted>
  <dcterms:created xsi:type="dcterms:W3CDTF">2019-01-21T01:14:42Z</dcterms:created>
  <dcterms:modified xsi:type="dcterms:W3CDTF">2020-06-02T06:47:36Z</dcterms:modified>
</cp:coreProperties>
</file>