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515" r:id="rId2"/>
    <p:sldId id="516" r:id="rId3"/>
    <p:sldId id="285" r:id="rId4"/>
    <p:sldId id="518" r:id="rId5"/>
    <p:sldId id="519" r:id="rId6"/>
    <p:sldId id="520" r:id="rId7"/>
    <p:sldId id="521" r:id="rId8"/>
    <p:sldId id="530" r:id="rId9"/>
    <p:sldId id="523" r:id="rId10"/>
    <p:sldId id="524" r:id="rId11"/>
    <p:sldId id="529" r:id="rId12"/>
    <p:sldId id="531" r:id="rId13"/>
  </p:sldIdLst>
  <p:sldSz cx="10909300" cy="7777163"/>
  <p:notesSz cx="10021888" cy="6888163"/>
  <p:embeddedFontLst>
    <p:embeddedFont>
      <p:font typeface="맑은고딕" panose="020B0600000101010101" charset="2"/>
      <p:regular r:id="rId15"/>
    </p:embeddedFont>
    <p:embeddedFont>
      <p:font typeface="맑은 고딕" panose="020B0503020000020004" pitchFamily="50" charset="-127"/>
      <p:regular r:id="rId16"/>
      <p:bold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HY중고딕" panose="02030600000101010101" pitchFamily="18" charset="-127"/>
      <p:regular r:id="rId22"/>
    </p:embeddedFont>
  </p:embeddedFontLst>
  <p:defaultTextStyle>
    <a:defPPr>
      <a:defRPr lang="ko-KR"/>
    </a:defPPr>
    <a:lvl1pPr marL="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5" orient="horz" pos="1043" userDrawn="1">
          <p15:clr>
            <a:srgbClr val="A4A3A4"/>
          </p15:clr>
        </p15:guide>
        <p15:guide id="30" pos="6657" userDrawn="1">
          <p15:clr>
            <a:srgbClr val="A4A3A4"/>
          </p15:clr>
        </p15:guide>
        <p15:guide id="32" pos="3436" userDrawn="1">
          <p15:clr>
            <a:srgbClr val="A4A3A4"/>
          </p15:clr>
        </p15:guide>
        <p15:guide id="38" pos="215" userDrawn="1">
          <p15:clr>
            <a:srgbClr val="A4A3A4"/>
          </p15:clr>
        </p15:guide>
        <p15:guide id="39" orient="horz" pos="4604" userDrawn="1">
          <p15:clr>
            <a:srgbClr val="A4A3A4"/>
          </p15:clr>
        </p15:guide>
        <p15:guide id="48" orient="horz" pos="1179" userDrawn="1">
          <p15:clr>
            <a:srgbClr val="A4A3A4"/>
          </p15:clr>
        </p15:guide>
        <p15:guide id="49" pos="3527" userDrawn="1">
          <p15:clr>
            <a:srgbClr val="A4A3A4"/>
          </p15:clr>
        </p15:guide>
        <p15:guide id="50" pos="3958" userDrawn="1">
          <p15:clr>
            <a:srgbClr val="A4A3A4"/>
          </p15:clr>
        </p15:guide>
        <p15:guide id="51" orient="horz" pos="2586" userDrawn="1">
          <p15:clr>
            <a:srgbClr val="A4A3A4"/>
          </p15:clr>
        </p15:guide>
        <p15:guide id="52" pos="334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689F"/>
    <a:srgbClr val="EC700A"/>
    <a:srgbClr val="4C7FBC"/>
    <a:srgbClr val="335A88"/>
    <a:srgbClr val="4172AD"/>
    <a:srgbClr val="F79646"/>
    <a:srgbClr val="4376B3"/>
    <a:srgbClr val="608DC4"/>
    <a:srgbClr val="A8C1E6"/>
    <a:srgbClr val="4C8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963" autoAdjust="0"/>
    <p:restoredTop sz="97461" autoAdjust="0"/>
  </p:normalViewPr>
  <p:slideViewPr>
    <p:cSldViewPr>
      <p:cViewPr varScale="1">
        <p:scale>
          <a:sx n="103" d="100"/>
          <a:sy n="103" d="100"/>
        </p:scale>
        <p:origin x="1554" y="102"/>
      </p:cViewPr>
      <p:guideLst>
        <p:guide orient="horz" pos="1043"/>
        <p:guide pos="6657"/>
        <p:guide pos="3436"/>
        <p:guide pos="215"/>
        <p:guide orient="horz" pos="4604"/>
        <p:guide orient="horz" pos="1179"/>
        <p:guide pos="3527"/>
        <p:guide pos="3958"/>
        <p:guide orient="horz" pos="2586"/>
        <p:guide pos="3345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howGuides="1">
      <p:cViewPr varScale="1">
        <p:scale>
          <a:sx n="121" d="100"/>
          <a:sy n="121" d="100"/>
        </p:scale>
        <p:origin x="2208" y="91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28786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959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919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8785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8380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4797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5757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67166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76761" algn="l" defTabSz="10191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379788" y="860425"/>
            <a:ext cx="3262312" cy="2325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>
          <a:xfrm>
            <a:off x="1002029" y="3315571"/>
            <a:ext cx="8017831" cy="2711572"/>
          </a:xfrm>
          <a:prstGeom prst="rect">
            <a:avLst/>
          </a:prstGeom>
        </p:spPr>
        <p:txBody>
          <a:bodyPr lIns="92327" tIns="46163" rIns="92327" bIns="46163"/>
          <a:lstStyle/>
          <a:p>
            <a:endParaRPr lang="ko-KR" altLang="en-US" dirty="0"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1645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>
            <a:extLst>
              <a:ext uri="{FF2B5EF4-FFF2-40B4-BE49-F238E27FC236}">
                <a16:creationId xmlns:a16="http://schemas.microsoft.com/office/drawing/2014/main" xmlns="" id="{7AD50EC8-DAF3-4489-A2EE-1B55DFAA95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26" b="2939"/>
          <a:stretch/>
        </p:blipFill>
        <p:spPr>
          <a:xfrm>
            <a:off x="-7620" y="-20320"/>
            <a:ext cx="10911840" cy="7800340"/>
          </a:xfrm>
          <a:prstGeom prst="rect">
            <a:avLst/>
          </a:prstGeom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xmlns="" id="{2E0305F5-8016-42F9-BE3A-5B7A47BC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4" y="498682"/>
            <a:ext cx="2043624" cy="3749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9FCED5A-FCF4-4680-A681-245109EE355F}"/>
              </a:ext>
            </a:extLst>
          </p:cNvPr>
          <p:cNvSpPr txBox="1"/>
          <p:nvPr userDrawn="1"/>
        </p:nvSpPr>
        <p:spPr>
          <a:xfrm>
            <a:off x="5922210" y="481602"/>
            <a:ext cx="4428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o-KR" altLang="en-US" sz="1800" dirty="0" err="1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가족지원통합정보시스템</a:t>
            </a:r>
            <a:endParaRPr lang="ko-KR" altLang="en-US" sz="1800" dirty="0">
              <a:ln>
                <a:solidFill>
                  <a:schemeClr val="bg1">
                    <a:alpha val="5000"/>
                  </a:schemeClr>
                </a:solidFill>
              </a:ln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xmlns="" id="{C9FB6DF3-718A-4972-888A-4B6E5B45083C}"/>
              </a:ext>
            </a:extLst>
          </p:cNvPr>
          <p:cNvSpPr/>
          <p:nvPr userDrawn="1"/>
        </p:nvSpPr>
        <p:spPr>
          <a:xfrm rot="5400000">
            <a:off x="5553705" y="518243"/>
            <a:ext cx="316819" cy="278584"/>
          </a:xfrm>
          <a:prstGeom prst="triangle">
            <a:avLst/>
          </a:prstGeom>
          <a:solidFill>
            <a:srgbClr val="FE98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ea typeface="KoPub돋움체 Medium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110073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. 사업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17"/>
          <p:cNvSpPr>
            <a:spLocks noChangeArrowheads="1"/>
          </p:cNvSpPr>
          <p:nvPr userDrawn="1"/>
        </p:nvSpPr>
        <p:spPr bwMode="auto">
          <a:xfrm>
            <a:off x="494766" y="1919087"/>
            <a:ext cx="9995790" cy="4746500"/>
          </a:xfrm>
          <a:prstGeom prst="rect">
            <a:avLst/>
          </a:prstGeom>
          <a:noFill/>
          <a:ln w="3175">
            <a:solidFill>
              <a:schemeClr val="bg1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29" name="직사각형 6"/>
          <p:cNvSpPr>
            <a:spLocks noChangeArrowheads="1"/>
          </p:cNvSpPr>
          <p:nvPr userDrawn="1"/>
        </p:nvSpPr>
        <p:spPr bwMode="auto">
          <a:xfrm>
            <a:off x="0" y="0"/>
            <a:ext cx="10909301" cy="9793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wrap="none" lIns="101919" tIns="50960" rIns="101919" bIns="50960" anchor="ctr"/>
          <a:lstStyle>
            <a:lvl1pPr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산돌고딕B" panose="020D0804000101010101" pitchFamily="50" charset="-127"/>
                <a:ea typeface="산돌고딕B" panose="020D0804000101010101" pitchFamily="50" charset="-127"/>
              </a:defRPr>
            </a:lvl9pPr>
          </a:lstStyle>
          <a:p>
            <a:pPr algn="ctr" eaLnBrk="1" hangingPunct="1">
              <a:defRPr/>
            </a:pPr>
            <a:endParaRPr lang="ko-KR" altLang="en-US" sz="1000" b="0" dirty="0">
              <a:solidFill>
                <a:srgbClr val="83A2CF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  <p:sp>
        <p:nvSpPr>
          <p:cNvPr id="15" name="Text Box 9"/>
          <p:cNvSpPr txBox="1">
            <a:spLocks noChangeArrowheads="1"/>
          </p:cNvSpPr>
          <p:nvPr userDrawn="1"/>
        </p:nvSpPr>
        <p:spPr bwMode="auto">
          <a:xfrm>
            <a:off x="497655" y="248595"/>
            <a:ext cx="5810369" cy="38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36000" tIns="0" rIns="0" bIns="0" anchor="ctr" anchorCtr="0">
            <a:spAutoFit/>
          </a:bodyPr>
          <a:lstStyle>
            <a:lvl1pPr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1pPr>
            <a:lvl2pPr marL="742950" indent="-28575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2pPr>
            <a:lvl3pPr marL="11430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3pPr>
            <a:lvl4pPr marL="16002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4pPr>
            <a:lvl5pPr marL="2057400" indent="-228600" eaLnBrk="0" hangingPunct="0"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1900" baseline="-25000">
                <a:solidFill>
                  <a:schemeClr val="tx1"/>
                </a:solidFill>
                <a:latin typeface="-파랑새B" pitchFamily="18" charset="-127"/>
                <a:ea typeface="-파랑새B" pitchFamily="18" charset="-127"/>
              </a:defRPr>
            </a:lvl9pPr>
          </a:lstStyle>
          <a:p>
            <a:pPr marL="0" lvl="1" indent="-159209" defTabSz="1482415" eaLnBrk="1" fontAlgn="base" latinLnBrk="0" hangingPunct="1">
              <a:lnSpc>
                <a:spcPct val="150000"/>
              </a:lnSpc>
              <a:buClr>
                <a:sysClr val="windowText" lastClr="000000"/>
              </a:buClr>
              <a:tabLst>
                <a:tab pos="6294072" algn="l"/>
              </a:tabLst>
            </a:pPr>
            <a:r>
              <a:rPr lang="ko-KR" altLang="en-US" sz="2000" baseline="0" dirty="0">
                <a:solidFill>
                  <a:schemeClr val="accent6"/>
                </a:solidFill>
                <a:latin typeface="HY중고딕" panose="02030600000101010101" pitchFamily="18" charset="-127"/>
                <a:ea typeface="HY중고딕" panose="02030600000101010101" pitchFamily="18" charset="-127"/>
              </a:rPr>
              <a:t>패밀리넷</a:t>
            </a:r>
            <a:endParaRPr lang="en-US" altLang="ko-KR" sz="2000" baseline="0" dirty="0">
              <a:solidFill>
                <a:schemeClr val="tx1">
                  <a:lumMod val="65000"/>
                  <a:lumOff val="35000"/>
                </a:schemeClr>
              </a:solidFill>
              <a:latin typeface="HY중고딕" panose="02030600000101010101" pitchFamily="18" charset="-127"/>
              <a:ea typeface="HY중고딕" panose="02030600000101010101" pitchFamily="18" charset="-127"/>
            </a:endParaRPr>
          </a:p>
        </p:txBody>
      </p:sp>
      <p:sp>
        <p:nvSpPr>
          <p:cNvPr id="27" name="슬라이드 번호 개체 틀 3"/>
          <p:cNvSpPr txBox="1">
            <a:spLocks/>
          </p:cNvSpPr>
          <p:nvPr userDrawn="1"/>
        </p:nvSpPr>
        <p:spPr bwMode="auto">
          <a:xfrm>
            <a:off x="5366485" y="7467474"/>
            <a:ext cx="176331" cy="169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ko-KR"/>
            </a:defPPr>
            <a:lvl1pPr algn="ctr" defTabSz="1044575" rtl="0" fontAlgn="base" latinLnBrk="1">
              <a:spcBef>
                <a:spcPct val="0"/>
              </a:spcBef>
              <a:spcAft>
                <a:spcPct val="0"/>
              </a:spcAft>
              <a:defRPr kumimoji="1" sz="1000" kern="1200">
                <a:solidFill>
                  <a:schemeClr val="tx1"/>
                </a:solidFill>
                <a:latin typeface="KoPub돋움체 Light" pitchFamily="18" charset="-127"/>
                <a:ea typeface="KoPub돋움체 Light" pitchFamily="18" charset="-127"/>
                <a:cs typeface="+mn-cs"/>
              </a:defRPr>
            </a:lvl1pPr>
            <a:lvl2pPr marL="4572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2pPr>
            <a:lvl3pPr marL="9144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3pPr>
            <a:lvl4pPr marL="13716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4pPr>
            <a:lvl5pPr marL="1828800" algn="r" rtl="0" fontAlgn="base">
              <a:spcBef>
                <a:spcPct val="0"/>
              </a:spcBef>
              <a:spcAft>
                <a:spcPct val="0"/>
              </a:spcAft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sz="1100" kern="1200">
                <a:solidFill>
                  <a:srgbClr val="000000"/>
                </a:solidFill>
                <a:latin typeface="KoPub돋움체 Medium" pitchFamily="18" charset="-127"/>
                <a:ea typeface="KoPub돋움체 Medium" pitchFamily="18" charset="-127"/>
                <a:cs typeface="+mn-cs"/>
              </a:defRPr>
            </a:lvl9pPr>
          </a:lstStyle>
          <a:p>
            <a:pPr>
              <a:defRPr/>
            </a:pPr>
            <a:fld id="{0B1F8101-612E-475C-A410-FC1F9EB3F136}" type="slidenum">
              <a:rPr lang="en-US" altLang="ko-KR" sz="1100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ko-KR" sz="1100" dirty="0">
              <a:solidFill>
                <a:srgbClr val="000000"/>
              </a:solidFill>
            </a:endParaRPr>
          </a:p>
        </p:txBody>
      </p:sp>
      <p:grpSp>
        <p:nvGrpSpPr>
          <p:cNvPr id="5" name="그룹 4"/>
          <p:cNvGrpSpPr/>
          <p:nvPr userDrawn="1"/>
        </p:nvGrpSpPr>
        <p:grpSpPr>
          <a:xfrm>
            <a:off x="-3495" y="-1"/>
            <a:ext cx="10914850" cy="102617"/>
            <a:chOff x="-3495" y="-1"/>
            <a:chExt cx="10914850" cy="102617"/>
          </a:xfrm>
        </p:grpSpPr>
        <p:sp>
          <p:nvSpPr>
            <p:cNvPr id="17" name="직사각형 16"/>
            <p:cNvSpPr/>
            <p:nvPr/>
          </p:nvSpPr>
          <p:spPr bwMode="auto">
            <a:xfrm>
              <a:off x="10311505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19" name="직사각형 18"/>
            <p:cNvSpPr/>
            <p:nvPr/>
          </p:nvSpPr>
          <p:spPr bwMode="auto">
            <a:xfrm>
              <a:off x="9661973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1" name="직사각형 20"/>
            <p:cNvSpPr/>
            <p:nvPr/>
          </p:nvSpPr>
          <p:spPr bwMode="auto">
            <a:xfrm>
              <a:off x="9986739" y="-1"/>
              <a:ext cx="278322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22" name="직사각형 21"/>
            <p:cNvSpPr/>
            <p:nvPr userDrawn="1"/>
          </p:nvSpPr>
          <p:spPr bwMode="auto">
            <a:xfrm>
              <a:off x="10634652" y="-1"/>
              <a:ext cx="276703" cy="10261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pPr algn="ctr" eaLnBrk="1" hangingPunct="1">
                <a:defRPr/>
              </a:pPr>
              <a:endParaRPr lang="ko-KR" altLang="en-US" sz="1000" b="0" dirty="0">
                <a:solidFill>
                  <a:srgbClr val="83A2CF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sp>
          <p:nvSpPr>
            <p:cNvPr id="39" name="Rectangle 24"/>
            <p:cNvSpPr>
              <a:spLocks noChangeArrowheads="1"/>
            </p:cNvSpPr>
            <p:nvPr userDrawn="1"/>
          </p:nvSpPr>
          <p:spPr bwMode="gray">
            <a:xfrm>
              <a:off x="8583151" y="-1"/>
              <a:ext cx="1032378" cy="102617"/>
            </a:xfrm>
            <a:prstGeom prst="rect">
              <a:avLst/>
            </a:prstGeom>
            <a:solidFill>
              <a:srgbClr val="5D84C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7800" indent="-177800" algn="ctr" defTabSz="1474788" eaLnBrk="0" latinLnBrk="0" hangingPunct="0">
                <a:buClr>
                  <a:srgbClr val="3D89C7"/>
                </a:buClr>
                <a:buSzPct val="80000"/>
              </a:pPr>
              <a:endParaRPr lang="en-US" altLang="ko-KR" sz="1000" dirty="0">
                <a:solidFill>
                  <a:schemeClr val="bg1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endParaRPr>
            </a:p>
          </p:txBody>
        </p:sp>
        <p:grpSp>
          <p:nvGrpSpPr>
            <p:cNvPr id="4" name="그룹 3"/>
            <p:cNvGrpSpPr/>
            <p:nvPr userDrawn="1"/>
          </p:nvGrpSpPr>
          <p:grpSpPr>
            <a:xfrm>
              <a:off x="-3495" y="-1"/>
              <a:ext cx="8540202" cy="102616"/>
              <a:chOff x="-3495" y="-1"/>
              <a:chExt cx="7892130" cy="102616"/>
            </a:xfrm>
          </p:grpSpPr>
          <p:sp>
            <p:nvSpPr>
              <p:cNvPr id="37" name="직사각형 8"/>
              <p:cNvSpPr>
                <a:spLocks noChangeArrowheads="1"/>
              </p:cNvSpPr>
              <p:nvPr userDrawn="1"/>
            </p:nvSpPr>
            <p:spPr bwMode="auto">
              <a:xfrm>
                <a:off x="-3495" y="-1"/>
                <a:ext cx="785248" cy="102616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1pPr>
                <a:lvl2pPr marL="742950" indent="-28575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2pPr>
                <a:lvl3pPr marL="11430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3pPr>
                <a:lvl4pPr marL="16002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4pPr>
                <a:lvl5pPr marL="2057400" indent="-228600"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 b="1">
                    <a:solidFill>
                      <a:schemeClr val="tx1"/>
                    </a:solidFill>
                    <a:latin typeface="산돌고딕B" panose="020D0804000101010101" pitchFamily="50" charset="-127"/>
                    <a:ea typeface="산돌고딕B" panose="020D0804000101010101" pitchFamily="50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ko-KR" altLang="en-US" sz="1000" b="0" dirty="0">
                  <a:solidFill>
                    <a:srgbClr val="83A2CF"/>
                  </a:solidFill>
                  <a:latin typeface="KoPub돋움체 Bold" panose="02020603020101020101" pitchFamily="18" charset="-127"/>
                  <a:ea typeface="KoPub돋움체 Bold" panose="02020603020101020101" pitchFamily="18" charset="-127"/>
                </a:endParaRPr>
              </a:p>
            </p:txBody>
          </p:sp>
          <p:sp>
            <p:nvSpPr>
              <p:cNvPr id="40" name="AutoShape 111"/>
              <p:cNvSpPr>
                <a:spLocks noChangeArrowheads="1"/>
              </p:cNvSpPr>
              <p:nvPr userDrawn="1"/>
            </p:nvSpPr>
            <p:spPr bwMode="gray">
              <a:xfrm>
                <a:off x="781752" y="-1"/>
                <a:ext cx="7106883" cy="101556"/>
              </a:xfrm>
              <a:prstGeom prst="roundRect">
                <a:avLst>
                  <a:gd name="adj" fmla="val 0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Ins="0" rtlCol="0" anchor="ctr"/>
              <a:lstStyle/>
              <a:p>
                <a:pPr marL="95250" indent="-95250" eaLnBrk="0" fontAlgn="ctr" latinLnBrk="0" hangingPunct="0">
                  <a:spcBef>
                    <a:spcPts val="0"/>
                  </a:spcBef>
                  <a:spcAft>
                    <a:spcPts val="0"/>
                  </a:spcAft>
                  <a:buClr>
                    <a:srgbClr val="808080"/>
                  </a:buClr>
                  <a:buSzPct val="80000"/>
                  <a:buFont typeface="맑은고딕" pitchFamily="18" charset="2"/>
                  <a:buChar char="¡"/>
                  <a:defRPr/>
                </a:pPr>
                <a:endParaRPr lang="ko-KR" altLang="en-US" sz="800" spc="-50" dirty="0">
                  <a:solidFill>
                    <a:schemeClr val="lt1"/>
                  </a:solidFill>
                  <a:latin typeface="KoPub돋움체 Light" panose="02020603020101020101" pitchFamily="18" charset="-127"/>
                  <a:ea typeface="KoPub돋움체 Light" panose="02020603020101020101" pitchFamily="18" charset="-127"/>
                  <a:cs typeface="맑은고딕" pitchFamily="18" charset="2"/>
                </a:endParaRPr>
              </a:p>
            </p:txBody>
          </p:sp>
        </p:grpSp>
      </p:grpSp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847" y="7349455"/>
            <a:ext cx="1037340" cy="190316"/>
          </a:xfrm>
          <a:prstGeom prst="rect">
            <a:avLst/>
          </a:prstGeom>
        </p:spPr>
      </p:pic>
      <p:pic>
        <p:nvPicPr>
          <p:cNvPr id="26" name="그림 25">
            <a:extLst>
              <a:ext uri="{FF2B5EF4-FFF2-40B4-BE49-F238E27FC236}">
                <a16:creationId xmlns:a16="http://schemas.microsoft.com/office/drawing/2014/main" xmlns="" id="{2D5D9707-51CB-41D6-A1DD-FAE715225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451094" y="7358413"/>
            <a:ext cx="1296144" cy="21764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147" userDrawn="1">
          <p15:clr>
            <a:srgbClr val="FBAE40"/>
          </p15:clr>
        </p15:guide>
        <p15:guide id="2" orient="horz" pos="2450" userDrawn="1">
          <p15:clr>
            <a:srgbClr val="FBAE40"/>
          </p15:clr>
        </p15:guide>
        <p15:guide id="3" orient="horz" pos="4627" userDrawn="1">
          <p15:clr>
            <a:srgbClr val="FBAE40"/>
          </p15:clr>
        </p15:guide>
        <p15:guide id="4" orient="horz" pos="612" userDrawn="1">
          <p15:clr>
            <a:srgbClr val="FBAE40"/>
          </p15:clr>
        </p15:guide>
        <p15:guide id="5" pos="6725" userDrawn="1">
          <p15:clr>
            <a:srgbClr val="FBAE40"/>
          </p15:clr>
        </p15:guide>
        <p15:guide id="6" pos="3436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 userDrawn="1"/>
        </p:nvSpPr>
        <p:spPr bwMode="auto">
          <a:xfrm>
            <a:off x="435532" y="5908198"/>
            <a:ext cx="5454652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>
              <a:latin typeface="KoPub돋움체 Medium" panose="02020603020101020101" pitchFamily="18" charset="-127"/>
              <a:ea typeface="KoPub돋움체 Bold" panose="02020603020101020101" pitchFamily="18" charset="-127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662" r:id="rId2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09595">
        <a:defRPr>
          <a:latin typeface="+mn-lt"/>
          <a:ea typeface="+mn-ea"/>
          <a:cs typeface="+mn-cs"/>
        </a:defRPr>
      </a:lvl2pPr>
      <a:lvl3pPr marL="1019190">
        <a:defRPr>
          <a:latin typeface="+mn-lt"/>
          <a:ea typeface="+mn-ea"/>
          <a:cs typeface="+mn-cs"/>
        </a:defRPr>
      </a:lvl3pPr>
      <a:lvl4pPr marL="1528785">
        <a:defRPr>
          <a:latin typeface="+mn-lt"/>
          <a:ea typeface="+mn-ea"/>
          <a:cs typeface="+mn-cs"/>
        </a:defRPr>
      </a:lvl4pPr>
      <a:lvl5pPr marL="2038380">
        <a:defRPr>
          <a:latin typeface="+mn-lt"/>
          <a:ea typeface="+mn-ea"/>
          <a:cs typeface="+mn-cs"/>
        </a:defRPr>
      </a:lvl5pPr>
      <a:lvl6pPr marL="2547976">
        <a:defRPr>
          <a:latin typeface="+mn-lt"/>
          <a:ea typeface="+mn-ea"/>
          <a:cs typeface="+mn-cs"/>
        </a:defRPr>
      </a:lvl6pPr>
      <a:lvl7pPr marL="3057571">
        <a:defRPr>
          <a:latin typeface="+mn-lt"/>
          <a:ea typeface="+mn-ea"/>
          <a:cs typeface="+mn-cs"/>
        </a:defRPr>
      </a:lvl7pPr>
      <a:lvl8pPr marL="3567166">
        <a:defRPr>
          <a:latin typeface="+mn-lt"/>
          <a:ea typeface="+mn-ea"/>
          <a:cs typeface="+mn-cs"/>
        </a:defRPr>
      </a:lvl8pPr>
      <a:lvl9pPr marL="407676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FE2490-FFB7-4230-85E0-E1C7A28D4485}"/>
              </a:ext>
            </a:extLst>
          </p:cNvPr>
          <p:cNvSpPr txBox="1"/>
          <p:nvPr/>
        </p:nvSpPr>
        <p:spPr>
          <a:xfrm>
            <a:off x="4734570" y="4880305"/>
            <a:ext cx="60126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solidFill>
                  <a:schemeClr val="accent6"/>
                </a:solidFill>
                <a:latin typeface="맑은 고딕" panose="020B0503020000020004" pitchFamily="50" charset="-127"/>
                <a:ea typeface="맑은 고딕" panose="020B0503020000020004" pitchFamily="50" charset="-127"/>
              </a:rPr>
              <a:t>패밀리넷 가입 및 프로그램 신청</a:t>
            </a:r>
            <a:endParaRPr lang="en-US" altLang="ko-KR" sz="3000" dirty="0">
              <a:ln>
                <a:solidFill>
                  <a:schemeClr val="bg1">
                    <a:alpha val="5000"/>
                  </a:schemeClr>
                </a:solidFill>
              </a:ln>
              <a:solidFill>
                <a:schemeClr val="accent6"/>
              </a:solidFill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 algn="r">
              <a:defRPr/>
            </a:pPr>
            <a:r>
              <a:rPr lang="ko-KR" altLang="en-US" sz="3000">
                <a:ln>
                  <a:solidFill>
                    <a:schemeClr val="bg1">
                      <a:alpha val="5000"/>
                    </a:schemeClr>
                  </a:solidFill>
                </a:ln>
                <a:latin typeface="맑은 고딕" panose="020B0503020000020004" pitchFamily="50" charset="-127"/>
                <a:ea typeface="맑은 고딕" panose="020B0503020000020004" pitchFamily="50" charset="-127"/>
              </a:rPr>
              <a:t>안내자료</a:t>
            </a:r>
            <a:endParaRPr lang="ko-KR" altLang="en-US" sz="3000" dirty="0">
              <a:ln>
                <a:solidFill>
                  <a:schemeClr val="bg1">
                    <a:alpha val="5000"/>
                  </a:schemeClr>
                </a:solidFill>
              </a:ln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0"/>
            <a:ext cx="10909300" cy="36708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015F241-41D2-469C-8BC0-1A6053D891CE}"/>
              </a:ext>
            </a:extLst>
          </p:cNvPr>
          <p:cNvSpPr txBox="1"/>
          <p:nvPr/>
        </p:nvSpPr>
        <p:spPr>
          <a:xfrm>
            <a:off x="8278265" y="6415248"/>
            <a:ext cx="2289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dirty="0">
                <a:solidFill>
                  <a:srgbClr val="E39947"/>
                </a:solidFill>
                <a:latin typeface="KoPub돋움체 Bold" panose="02020603020101020101" pitchFamily="18" charset="-127"/>
                <a:ea typeface="KoPub돋움체 Bold" panose="02020603020101020101" pitchFamily="18" charset="-127"/>
              </a:rPr>
              <a:t>2023.02.27.</a:t>
            </a:r>
            <a:endParaRPr lang="ko-KR" altLang="en-US" sz="2400" dirty="0">
              <a:solidFill>
                <a:srgbClr val="E39947"/>
              </a:solidFill>
              <a:latin typeface="KoPub돋움체 Bold" panose="02020603020101020101" pitchFamily="18" charset="-127"/>
              <a:ea typeface="KoPub돋움체 Bold" panose="0202060302010102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015412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829" y="1566271"/>
            <a:ext cx="6163646" cy="2988434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789831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서비스 </a:t>
            </a:r>
            <a:r>
              <a:rPr lang="en-US" altLang="ko-KR" sz="1200"/>
              <a:t>: </a:t>
            </a:r>
            <a:r>
              <a:rPr lang="ko-KR" altLang="en-US" sz="1200"/>
              <a:t>언어발달서비스</a:t>
            </a:r>
            <a:r>
              <a:rPr lang="en-US" altLang="ko-KR" sz="1200"/>
              <a:t>, </a:t>
            </a:r>
            <a:r>
              <a:rPr lang="ko-KR" altLang="en-US" sz="1200"/>
              <a:t>방문교육</a:t>
            </a:r>
            <a:r>
              <a:rPr lang="en-US" altLang="ko-KR" sz="1200"/>
              <a:t>, </a:t>
            </a:r>
            <a:r>
              <a:rPr lang="ko-KR" altLang="en-US" sz="1200"/>
              <a:t>다문화가족 사례관리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ko-KR" sz="1200"/>
              <a:t>②</a:t>
            </a:r>
            <a:r>
              <a:rPr lang="ko-KR" altLang="en-US" sz="1200"/>
              <a:t>에서 </a:t>
            </a:r>
            <a:r>
              <a:rPr lang="en-US" altLang="ko-KR" sz="1200"/>
              <a:t>‘</a:t>
            </a:r>
            <a:r>
              <a:rPr lang="ko-KR" altLang="en-US" sz="1200"/>
              <a:t>다문화가족서비스</a:t>
            </a:r>
            <a:r>
              <a:rPr lang="en-US" altLang="ko-KR" sz="1200"/>
              <a:t>’ </a:t>
            </a:r>
            <a:r>
              <a:rPr lang="ko-KR" altLang="en-US" sz="1200"/>
              <a:t>선택 시 표출되는 세부 서비스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④</a:t>
            </a:r>
            <a:r>
              <a:rPr lang="en-US" altLang="ko-KR" sz="1200"/>
              <a:t> </a:t>
            </a:r>
            <a:r>
              <a:rPr lang="ko-KR" altLang="en-US" sz="1200"/>
              <a:t>서비스 선택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– </a:t>
            </a:r>
            <a:r>
              <a:rPr lang="ko-KR" altLang="en-US" sz="1200"/>
              <a:t>신청정보 확인 후 </a:t>
            </a:r>
            <a:r>
              <a:rPr lang="en-US" altLang="ko-KR" sz="1200"/>
              <a:t>[</a:t>
            </a:r>
            <a:r>
              <a:rPr lang="ko-KR" altLang="en-US" sz="1200"/>
              <a:t>신청하기</a:t>
            </a:r>
            <a:r>
              <a:rPr lang="en-US" altLang="ko-KR" sz="1200"/>
              <a:t>]  : </a:t>
            </a:r>
            <a:r>
              <a:rPr lang="ko-KR" altLang="en-US" sz="1200"/>
              <a:t>현재 접속한 홈페이지</a:t>
            </a:r>
            <a:r>
              <a:rPr lang="en-US" altLang="ko-KR" sz="1200"/>
              <a:t>(</a:t>
            </a:r>
            <a:r>
              <a:rPr lang="ko-KR" altLang="en-US" sz="1200"/>
              <a:t>중앙</a:t>
            </a:r>
            <a:r>
              <a:rPr lang="en-US" altLang="ko-KR" sz="1200"/>
              <a:t>or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64147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다문화가족서비스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5382642" y="2863342"/>
            <a:ext cx="864096" cy="2331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970245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15" name="TextBox 14"/>
          <p:cNvSpPr txBox="1"/>
          <p:nvPr/>
        </p:nvSpPr>
        <p:spPr>
          <a:xfrm>
            <a:off x="2430314" y="3204505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251397" y="3964784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92637"/>
            <a:ext cx="288923" cy="2883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386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7" y="1296293"/>
            <a:ext cx="8064896" cy="3910253"/>
          </a:xfrm>
          <a:prstGeom prst="rect">
            <a:avLst/>
          </a:prstGeom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62919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3.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외 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외부기관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6962162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권역 선택 </a:t>
            </a:r>
            <a:r>
              <a:rPr lang="en-US" altLang="ko-KR" sz="1200"/>
              <a:t>– </a:t>
            </a:r>
            <a:r>
              <a:rPr lang="ko-KR" altLang="en-US" sz="1200"/>
              <a:t>기관선택 </a:t>
            </a:r>
            <a:r>
              <a:rPr lang="en-US" altLang="ko-KR" sz="1200"/>
              <a:t>(</a:t>
            </a:r>
            <a:r>
              <a:rPr lang="ko-KR" altLang="en-US" sz="1200"/>
              <a:t>센터 외 해당 권역의 외부 기관명 표출</a:t>
            </a:r>
            <a:r>
              <a:rPr lang="en-US" altLang="ko-KR" sz="1200"/>
              <a:t>)</a:t>
            </a:r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센터 외 기관 체크 </a:t>
            </a:r>
            <a:r>
              <a:rPr lang="en-US" altLang="ko-KR" sz="1200"/>
              <a:t>– </a:t>
            </a:r>
            <a:r>
              <a:rPr lang="ko-KR" altLang="en-US" sz="1200"/>
              <a:t>신청구분에 </a:t>
            </a:r>
            <a:r>
              <a:rPr lang="en-US" altLang="ko-KR" sz="1200"/>
              <a:t>‘</a:t>
            </a:r>
            <a:r>
              <a:rPr lang="ko-KR" altLang="en-US" sz="1200"/>
              <a:t>가족센터프로그램</a:t>
            </a:r>
            <a:r>
              <a:rPr lang="en-US" altLang="ko-KR" sz="1200"/>
              <a:t>‘</a:t>
            </a:r>
            <a:r>
              <a:rPr lang="ko-KR" altLang="en-US" sz="1200"/>
              <a:t>과 </a:t>
            </a:r>
            <a:r>
              <a:rPr lang="en-US" altLang="ko-KR" sz="1200"/>
              <a:t>‘</a:t>
            </a:r>
            <a:r>
              <a:rPr lang="ko-KR" altLang="en-US" sz="1200"/>
              <a:t>청소년한부모 등 자립지원패키지</a:t>
            </a:r>
            <a:r>
              <a:rPr lang="en-US" altLang="ko-KR" sz="1200"/>
              <a:t>＇</a:t>
            </a:r>
            <a:r>
              <a:rPr lang="ko-KR" altLang="en-US" sz="1200"/>
              <a:t>만 표출</a:t>
            </a:r>
            <a:endParaRPr lang="en-US" altLang="ko-KR" sz="1200"/>
          </a:p>
          <a:p>
            <a:pPr marL="228600" indent="-228600">
              <a:lnSpc>
                <a:spcPct val="150000"/>
              </a:lnSpc>
              <a:buAutoNum type="circleNumDbPlain"/>
            </a:pPr>
            <a:r>
              <a:rPr lang="ko-KR" altLang="en-US" sz="1200"/>
              <a:t>현재 페이지에서 해당 서비스 바로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</a:t>
            </a:r>
            <a:r>
              <a:rPr lang="ko-KR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가족센터프로그램 선택 시 일반 센터와 같이 프로그램 목록 표출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       -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신청 시 현재 페이지에서 해당 프로그램 바로 신청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2826358" y="3095021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060814" y="3065462"/>
            <a:ext cx="3437951" cy="35506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3042382" y="2736453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79789" y="468066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16601959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6198" y="1254190"/>
            <a:ext cx="7380820" cy="429393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03956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4.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마이페이지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-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참여프로그램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61646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로그인</a:t>
            </a:r>
            <a:r>
              <a:rPr lang="en-US" altLang="ko-KR" sz="1200"/>
              <a:t>-</a:t>
            </a:r>
            <a:r>
              <a:rPr lang="ko-KR" altLang="en-US" sz="1200"/>
              <a:t>마이페이지 선택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개인정보관리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’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에서 회원가입 시 작성한 부가 정보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비밀번호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다문화가족여부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출신국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),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가족대표여부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(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가족회원 추가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) </a:t>
            </a:r>
            <a:r>
              <a:rPr lang="ko-KR" altLang="en-US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등</a:t>
            </a:r>
            <a:endParaRPr lang="en-US" altLang="ko-KR" sz="1200">
              <a:latin typeface="맑은 고딕" panose="020B0503020000020004" pitchFamily="50" charset="-127"/>
              <a:ea typeface="맑은 고딕" panose="020B0503020000020004" pitchFamily="50" charset="-127"/>
            </a:endParaRP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‘</a:t>
            </a:r>
            <a:r>
              <a:rPr lang="ko-KR" altLang="en-US" sz="1200"/>
              <a:t>참여프로그램</a:t>
            </a:r>
            <a:r>
              <a:rPr lang="en-US" altLang="ko-KR" sz="1200"/>
              <a:t>’</a:t>
            </a:r>
            <a:r>
              <a:rPr lang="ko-KR" altLang="en-US" sz="1200"/>
              <a:t>에서 참여한 프로그램의 정보 및 신청 상태 확인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프로그램명을 클릭하면 해당 프로그램 신청 페이지로 이동</a:t>
            </a:r>
            <a:r>
              <a:rPr lang="en-US" altLang="ko-KR" sz="1200"/>
              <a:t>   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④ </a:t>
            </a:r>
            <a:r>
              <a:rPr lang="ko-KR" altLang="en-US" sz="1200"/>
              <a:t>승인대기</a:t>
            </a:r>
            <a:r>
              <a:rPr lang="en-US" altLang="ko-KR" sz="1200"/>
              <a:t>, </a:t>
            </a:r>
            <a:r>
              <a:rPr lang="ko-KR" altLang="en-US" sz="1200"/>
              <a:t>승인 중인 프로그램은 </a:t>
            </a:r>
            <a:r>
              <a:rPr lang="en-US" altLang="ko-KR" sz="1200"/>
              <a:t>[</a:t>
            </a:r>
            <a:r>
              <a:rPr lang="ko-KR" altLang="en-US" sz="1200"/>
              <a:t>신청취소</a:t>
            </a:r>
            <a:r>
              <a:rPr lang="en-US" altLang="ko-KR" sz="1200"/>
              <a:t>] </a:t>
            </a:r>
            <a:r>
              <a:rPr lang="ko-KR" altLang="en-US" sz="1200"/>
              <a:t>가능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직사각형 15"/>
          <p:cNvSpPr/>
          <p:nvPr/>
        </p:nvSpPr>
        <p:spPr>
          <a:xfrm>
            <a:off x="8082942" y="1368302"/>
            <a:ext cx="612068" cy="2593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499312" y="3789768"/>
            <a:ext cx="714977" cy="2428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7860893" y="139761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22902" y="4738638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7951693" y="4680670"/>
            <a:ext cx="56329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4" name="TextBox 13"/>
          <p:cNvSpPr txBox="1"/>
          <p:nvPr/>
        </p:nvSpPr>
        <p:spPr>
          <a:xfrm>
            <a:off x="1266136" y="3802534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5" name="직사각형 14"/>
          <p:cNvSpPr/>
          <p:nvPr/>
        </p:nvSpPr>
        <p:spPr>
          <a:xfrm>
            <a:off x="4794958" y="3551142"/>
            <a:ext cx="623687" cy="25139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8" name="TextBox 17"/>
          <p:cNvSpPr txBox="1"/>
          <p:nvPr/>
        </p:nvSpPr>
        <p:spPr>
          <a:xfrm>
            <a:off x="4554550" y="355050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</p:spTree>
    <p:extLst>
      <p:ext uri="{BB962C8B-B14F-4D97-AF65-F5344CB8AC3E}">
        <p14:creationId xmlns:p14="http://schemas.microsoft.com/office/powerpoint/2010/main" val="908367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962" y="1548321"/>
            <a:ext cx="10058400" cy="5626873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4" name="직사각형 3"/>
          <p:cNvSpPr/>
          <p:nvPr/>
        </p:nvSpPr>
        <p:spPr>
          <a:xfrm>
            <a:off x="9712994" y="1800349"/>
            <a:ext cx="769368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413414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 홈페이지 동일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8344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094" y="1354637"/>
            <a:ext cx="6794215" cy="380774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0915" y="1332297"/>
            <a:ext cx="2124236" cy="3856237"/>
          </a:xfrm>
          <a:prstGeom prst="rect">
            <a:avLst/>
          </a:prstGeom>
        </p:spPr>
      </p:pic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990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(SMS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246738" y="3528541"/>
            <a:ext cx="756084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7" name="직선 화살표 연결선 16"/>
          <p:cNvCxnSpPr>
            <a:stCxn id="15" idx="3"/>
          </p:cNvCxnSpPr>
          <p:nvPr/>
        </p:nvCxnSpPr>
        <p:spPr>
          <a:xfrm flipV="1">
            <a:off x="7002822" y="3672557"/>
            <a:ext cx="828092" cy="1803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직사각형 33"/>
          <p:cNvSpPr/>
          <p:nvPr/>
        </p:nvSpPr>
        <p:spPr>
          <a:xfrm>
            <a:off x="5418647" y="4428641"/>
            <a:ext cx="162018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427232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언어 선택 가능 </a:t>
            </a:r>
            <a:r>
              <a:rPr lang="en-US" altLang="ko-KR" sz="1200"/>
              <a:t>(13</a:t>
            </a:r>
            <a:r>
              <a:rPr lang="ko-KR" altLang="en-US" sz="1200"/>
              <a:t>개국어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SMS </a:t>
            </a:r>
            <a:r>
              <a:rPr lang="ko-KR" altLang="en-US" sz="1200"/>
              <a:t>인증 </a:t>
            </a:r>
            <a:r>
              <a:rPr lang="en-US" altLang="ko-KR" sz="1200"/>
              <a:t>: </a:t>
            </a:r>
            <a:r>
              <a:rPr lang="ko-KR" altLang="en-US" sz="1200"/>
              <a:t>이용 중인 통신사를 통해 본인 인증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en-US" sz="1200"/>
              <a:t>③ 간편 회원가입 </a:t>
            </a:r>
            <a:r>
              <a:rPr lang="en-US" altLang="ko-KR" sz="1200"/>
              <a:t>: </a:t>
            </a:r>
            <a:r>
              <a:rPr lang="ko-KR" altLang="en-US" sz="1200"/>
              <a:t>기존 사용 중인 계정을 통해 간편하게 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980192" y="353957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41" name="직사각형 40"/>
          <p:cNvSpPr/>
          <p:nvPr/>
        </p:nvSpPr>
        <p:spPr>
          <a:xfrm>
            <a:off x="5166618" y="4542169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450094" y="1309882"/>
            <a:ext cx="756084" cy="2024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3" name="직사각형 42"/>
          <p:cNvSpPr/>
          <p:nvPr/>
        </p:nvSpPr>
        <p:spPr>
          <a:xfrm>
            <a:off x="198066" y="127142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pic>
        <p:nvPicPr>
          <p:cNvPr id="36" name="그림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843" y="5782559"/>
            <a:ext cx="555607" cy="1549851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48" name="직선 화살표 연결선 47"/>
          <p:cNvCxnSpPr/>
          <p:nvPr/>
        </p:nvCxnSpPr>
        <p:spPr>
          <a:xfrm>
            <a:off x="2604626" y="5904805"/>
            <a:ext cx="253621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42563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2638" y="1259030"/>
            <a:ext cx="6156684" cy="3972382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5648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본인인증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(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어린이 회원가입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)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6087044" y="1836353"/>
            <a:ext cx="1864949" cy="32411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2707793" cy="8931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</a:t>
            </a:r>
            <a:r>
              <a:rPr lang="en-US" altLang="ko-KR" sz="1200"/>
              <a:t>14</a:t>
            </a:r>
            <a:r>
              <a:rPr lang="ko-KR" altLang="en-US" sz="1200"/>
              <a:t>세 미만 내국인</a:t>
            </a:r>
            <a:r>
              <a:rPr lang="en-US" altLang="ko-KR" sz="1200"/>
              <a:t>/</a:t>
            </a:r>
            <a:r>
              <a:rPr lang="ko-KR" altLang="en-US" sz="1200"/>
              <a:t>외국인 가입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어린이 회원의 이름</a:t>
            </a:r>
            <a:r>
              <a:rPr lang="en-US" altLang="ko-KR" sz="1200"/>
              <a:t>, </a:t>
            </a:r>
            <a:r>
              <a:rPr lang="ko-KR" altLang="en-US" sz="1200"/>
              <a:t>생년월일 입력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보호자의 </a:t>
            </a:r>
            <a:r>
              <a:rPr lang="en-US" altLang="ko-KR" sz="1200"/>
              <a:t>SMS </a:t>
            </a:r>
            <a:r>
              <a:rPr lang="ko-KR" altLang="en-US" sz="1200"/>
              <a:t>인증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814690" y="185990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4122502" y="362103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492360" y="4644665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380809" y="3456533"/>
            <a:ext cx="1850251" cy="6060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33392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068" y="1131478"/>
            <a:ext cx="4231358" cy="421372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88966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3239990" cy="616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약관 내용 확인 후 </a:t>
            </a:r>
            <a:r>
              <a:rPr lang="en-US" altLang="ko-KR" sz="1200"/>
              <a:t>‘</a:t>
            </a:r>
            <a:r>
              <a:rPr lang="ko-KR" altLang="en-US" sz="1200"/>
              <a:t>모두 동의합니다</a:t>
            </a:r>
            <a:r>
              <a:rPr lang="en-US" altLang="ko-KR" sz="1200"/>
              <a:t>＇</a:t>
            </a:r>
            <a:r>
              <a:rPr lang="ko-KR" altLang="en-US" sz="1200"/>
              <a:t> 체크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다음 페이지</a:t>
            </a:r>
            <a:r>
              <a:rPr lang="en-US" altLang="ko-KR" sz="1200"/>
              <a:t>(</a:t>
            </a:r>
            <a:r>
              <a:rPr lang="ko-KR" altLang="en-US" sz="1200"/>
              <a:t>회원정보 입력</a:t>
            </a:r>
            <a:r>
              <a:rPr lang="en-US" altLang="ko-KR" sz="1200"/>
              <a:t>)</a:t>
            </a:r>
            <a:r>
              <a:rPr lang="ko-KR" altLang="en-US" sz="1200"/>
              <a:t>로 이동</a:t>
            </a: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2510857" y="451683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2523808" y="507671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2764452" y="4564307"/>
            <a:ext cx="169918" cy="1820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3212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199"/>
          <a:stretch/>
        </p:blipFill>
        <p:spPr>
          <a:xfrm>
            <a:off x="5593495" y="1385681"/>
            <a:ext cx="4656830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29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0868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 dirty="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1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회원가입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249908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약관동의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 -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회원정보 입력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098" y="5760789"/>
            <a:ext cx="679545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주소 입력 시 즐겨찾는 센터 자동 세팅됨</a:t>
            </a:r>
            <a:r>
              <a:rPr lang="en-US" altLang="ko-KR" sz="1200"/>
              <a:t>  (</a:t>
            </a:r>
            <a:r>
              <a:rPr lang="ko-KR" altLang="en-US" sz="1200"/>
              <a:t>수정 가능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다문화 가족 여부에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’</a:t>
            </a:r>
            <a:r>
              <a:rPr lang="ko-KR" altLang="en-US" sz="1200"/>
              <a:t> 체크 → 출신국 선택 </a:t>
            </a:r>
            <a:r>
              <a:rPr lang="en-US" altLang="ko-KR" sz="1200"/>
              <a:t>(</a:t>
            </a:r>
            <a:r>
              <a:rPr lang="ko-KR" altLang="en-US" sz="1200"/>
              <a:t>입력 창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가족대표에 </a:t>
            </a:r>
            <a:r>
              <a:rPr lang="en-US" altLang="ko-KR" sz="1200"/>
              <a:t>‘</a:t>
            </a:r>
            <a:r>
              <a:rPr lang="ko-KR" altLang="en-US" sz="1200"/>
              <a:t>예</a:t>
            </a:r>
            <a:r>
              <a:rPr lang="en-US" altLang="ko-KR" sz="1200"/>
              <a:t>‘ </a:t>
            </a:r>
            <a:r>
              <a:rPr lang="ko-KR" altLang="en-US" sz="1200"/>
              <a:t>체크 → 가족회원 찾기 </a:t>
            </a:r>
            <a:r>
              <a:rPr lang="en-US" altLang="ko-KR" sz="1200"/>
              <a:t>(</a:t>
            </a:r>
            <a:r>
              <a:rPr lang="ko-KR" altLang="en-US" sz="1200"/>
              <a:t>버튼 활성화</a:t>
            </a:r>
            <a:r>
              <a:rPr lang="en-US" altLang="ko-KR" sz="1200"/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200"/>
              <a:t>④ 패밀리넷에 기 등록된 회원 중 </a:t>
            </a:r>
            <a:r>
              <a:rPr lang="en-US" altLang="ko-KR" sz="1200"/>
              <a:t>‘</a:t>
            </a:r>
            <a:r>
              <a:rPr lang="ko-KR" altLang="en-US" sz="1200"/>
              <a:t>이름</a:t>
            </a:r>
            <a:r>
              <a:rPr lang="en-US" altLang="ko-KR" sz="1200"/>
              <a:t>, </a:t>
            </a:r>
            <a:r>
              <a:rPr lang="ko-KR" altLang="en-US" sz="1200"/>
              <a:t>생년월일</a:t>
            </a:r>
            <a:r>
              <a:rPr lang="en-US" altLang="ko-KR" sz="1200"/>
              <a:t>, </a:t>
            </a:r>
            <a:r>
              <a:rPr lang="ko-KR" altLang="en-US" sz="1200"/>
              <a:t>휴대폰번호</a:t>
            </a:r>
            <a:r>
              <a:rPr lang="en-US" altLang="ko-KR" sz="1200"/>
              <a:t>＇</a:t>
            </a:r>
            <a:r>
              <a:rPr lang="ko-KR" altLang="en-US" sz="1200"/>
              <a:t>가 모두 일치하는 회원 검색 후 등록</a:t>
            </a:r>
            <a:endParaRPr lang="en-US" altLang="ko-KR" sz="1200"/>
          </a:p>
          <a:p>
            <a:pPr>
              <a:lnSpc>
                <a:spcPct val="150000"/>
              </a:lnSpc>
            </a:pPr>
            <a:endParaRPr lang="en-US" altLang="ko-KR" sz="1200"/>
          </a:p>
        </p:txBody>
      </p:sp>
      <p:cxnSp>
        <p:nvCxnSpPr>
          <p:cNvPr id="23" name="직선 연결선 22"/>
          <p:cNvCxnSpPr/>
          <p:nvPr/>
        </p:nvCxnSpPr>
        <p:spPr>
          <a:xfrm>
            <a:off x="486098" y="5616773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직사각형 32"/>
          <p:cNvSpPr/>
          <p:nvPr/>
        </p:nvSpPr>
        <p:spPr>
          <a:xfrm>
            <a:off x="5334033" y="3113042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14" name="직사각형 13"/>
          <p:cNvSpPr/>
          <p:nvPr/>
        </p:nvSpPr>
        <p:spPr>
          <a:xfrm>
            <a:off x="5346638" y="3899614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3" name="직사각형 12"/>
          <p:cNvSpPr/>
          <p:nvPr/>
        </p:nvSpPr>
        <p:spPr>
          <a:xfrm>
            <a:off x="5614424" y="2991262"/>
            <a:ext cx="1676430" cy="46527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6518022" y="3586514"/>
            <a:ext cx="1024860" cy="27401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0" name="직선 화살표 연결선 19"/>
          <p:cNvCxnSpPr/>
          <p:nvPr/>
        </p:nvCxnSpPr>
        <p:spPr>
          <a:xfrm>
            <a:off x="6961842" y="3482956"/>
            <a:ext cx="155" cy="13954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직사각형 20"/>
          <p:cNvSpPr/>
          <p:nvPr/>
        </p:nvSpPr>
        <p:spPr>
          <a:xfrm>
            <a:off x="5672587" y="3944058"/>
            <a:ext cx="1727510" cy="26771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cxnSp>
        <p:nvCxnSpPr>
          <p:cNvPr id="22" name="직선 화살표 연결선 21"/>
          <p:cNvCxnSpPr/>
          <p:nvPr/>
        </p:nvCxnSpPr>
        <p:spPr>
          <a:xfrm>
            <a:off x="6781944" y="4201845"/>
            <a:ext cx="0" cy="1243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직사각형 23"/>
          <p:cNvSpPr/>
          <p:nvPr/>
        </p:nvSpPr>
        <p:spPr>
          <a:xfrm>
            <a:off x="6489058" y="4264530"/>
            <a:ext cx="585772" cy="35123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pic>
        <p:nvPicPr>
          <p:cNvPr id="25" name="그림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0726" y="3591227"/>
            <a:ext cx="2763185" cy="11430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26" name="직선 화살표 연결선 25"/>
          <p:cNvCxnSpPr/>
          <p:nvPr/>
        </p:nvCxnSpPr>
        <p:spPr>
          <a:xfrm>
            <a:off x="7087251" y="4440149"/>
            <a:ext cx="73347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그림 2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514"/>
          <a:stretch/>
        </p:blipFill>
        <p:spPr>
          <a:xfrm>
            <a:off x="586234" y="1385681"/>
            <a:ext cx="4504355" cy="3789900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41" name="직사각형 40"/>
          <p:cNvSpPr/>
          <p:nvPr/>
        </p:nvSpPr>
        <p:spPr>
          <a:xfrm>
            <a:off x="6205422" y="4303683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④</a:t>
            </a:r>
          </a:p>
        </p:txBody>
      </p:sp>
      <p:sp>
        <p:nvSpPr>
          <p:cNvPr id="42" name="직사각형 41"/>
          <p:cNvSpPr/>
          <p:nvPr/>
        </p:nvSpPr>
        <p:spPr>
          <a:xfrm>
            <a:off x="9672465" y="4125530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⑤</a:t>
            </a:r>
          </a:p>
        </p:txBody>
      </p:sp>
      <p:sp>
        <p:nvSpPr>
          <p:cNvPr id="43" name="직사각형 42"/>
          <p:cNvSpPr/>
          <p:nvPr/>
        </p:nvSpPr>
        <p:spPr>
          <a:xfrm>
            <a:off x="9950309" y="4115638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⑥</a:t>
            </a:r>
          </a:p>
        </p:txBody>
      </p:sp>
      <p:sp>
        <p:nvSpPr>
          <p:cNvPr id="44" name="직사각형 43"/>
          <p:cNvSpPr/>
          <p:nvPr/>
        </p:nvSpPr>
        <p:spPr>
          <a:xfrm>
            <a:off x="8176436" y="4788681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⑦</a:t>
            </a:r>
          </a:p>
        </p:txBody>
      </p:sp>
      <p:sp>
        <p:nvSpPr>
          <p:cNvPr id="47" name="직사각형 46"/>
          <p:cNvSpPr/>
          <p:nvPr/>
        </p:nvSpPr>
        <p:spPr>
          <a:xfrm>
            <a:off x="5656978" y="2020096"/>
            <a:ext cx="2281947" cy="3575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49" name="직사각형 48"/>
          <p:cNvSpPr/>
          <p:nvPr/>
        </p:nvSpPr>
        <p:spPr>
          <a:xfrm>
            <a:off x="5385680" y="2038727"/>
            <a:ext cx="33855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sz="1200">
                <a:solidFill>
                  <a:srgbClr val="FF0000"/>
                </a:solidFill>
              </a:rPr>
              <a:t>①</a:t>
            </a:r>
          </a:p>
        </p:txBody>
      </p:sp>
    </p:spTree>
    <p:extLst>
      <p:ext uri="{BB962C8B-B14F-4D97-AF65-F5344CB8AC3E}">
        <p14:creationId xmlns:p14="http://schemas.microsoft.com/office/powerpoint/2010/main" val="810105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082" y="779316"/>
            <a:ext cx="37830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24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 신청 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중앙홈페이지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098" y="5760789"/>
            <a:ext cx="847058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프로그램신청</a:t>
            </a:r>
            <a:r>
              <a:rPr lang="en-US" altLang="ko-KR" sz="1200"/>
              <a:t>, </a:t>
            </a:r>
            <a:r>
              <a:rPr lang="ko-KR" altLang="en-US" sz="1200"/>
              <a:t>온라인상담실</a:t>
            </a:r>
            <a:r>
              <a:rPr lang="en-US" altLang="ko-KR" sz="1200"/>
              <a:t>, </a:t>
            </a:r>
            <a:r>
              <a:rPr lang="ko-KR" altLang="en-US" sz="1200"/>
              <a:t>만족도조사</a:t>
            </a:r>
            <a:r>
              <a:rPr lang="en-US" altLang="ko-KR" sz="1200"/>
              <a:t>, </a:t>
            </a:r>
            <a:r>
              <a:rPr lang="ko-KR" altLang="en-US" sz="1200"/>
              <a:t>센터홍보</a:t>
            </a:r>
            <a:r>
              <a:rPr lang="en-US" altLang="ko-KR" sz="1200"/>
              <a:t>, </a:t>
            </a:r>
            <a:r>
              <a:rPr lang="ko-KR" altLang="en-US" sz="1200"/>
              <a:t>고객제안</a:t>
            </a:r>
            <a:r>
              <a:rPr lang="en-US" altLang="ko-KR" sz="1200"/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센터홍보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616" y="1167908"/>
            <a:ext cx="5969949" cy="4242604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374530" y="1265278"/>
            <a:ext cx="468052" cy="18906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1981270" y="2568989"/>
            <a:ext cx="541758" cy="15734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161270" y="1224285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770192" y="2520429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293928" y="2404276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</p:spTree>
    <p:extLst>
      <p:ext uri="{BB962C8B-B14F-4D97-AF65-F5344CB8AC3E}">
        <p14:creationId xmlns:p14="http://schemas.microsoft.com/office/powerpoint/2010/main" val="1552833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6098" y="5760789"/>
            <a:ext cx="877836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참여마당 </a:t>
            </a:r>
            <a:r>
              <a:rPr lang="en-US" altLang="ko-KR" sz="1200"/>
              <a:t> : </a:t>
            </a:r>
            <a:r>
              <a:rPr lang="ko-KR" altLang="en-US" sz="1200"/>
              <a:t>프로그램</a:t>
            </a:r>
            <a:r>
              <a:rPr lang="en-US" altLang="ko-KR" sz="1200"/>
              <a:t> </a:t>
            </a:r>
            <a:r>
              <a:rPr lang="ko-KR" altLang="en-US" sz="1200"/>
              <a:t>일정</a:t>
            </a:r>
            <a:r>
              <a:rPr lang="en-US" altLang="ko-KR" sz="1200"/>
              <a:t>, </a:t>
            </a:r>
            <a:r>
              <a:rPr lang="ko-KR" altLang="en-US" sz="1200"/>
              <a:t>프로그램목록</a:t>
            </a:r>
            <a:r>
              <a:rPr lang="en-US" altLang="ko-KR" sz="1200"/>
              <a:t>, </a:t>
            </a:r>
            <a:r>
              <a:rPr lang="ko-KR" altLang="en-US" sz="1200"/>
              <a:t>프로그램신청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 </a:t>
            </a:r>
            <a:r>
              <a:rPr lang="en-US" altLang="ko-KR" sz="1200">
                <a:latin typeface="맑은 고딕" panose="020B0503020000020004" pitchFamily="50" charset="-127"/>
                <a:ea typeface="맑은 고딕" panose="020B0503020000020004" pitchFamily="50" charset="-127"/>
              </a:rPr>
              <a:t>※</a:t>
            </a:r>
            <a:r>
              <a:rPr lang="en-US" altLang="ko-KR" sz="1200"/>
              <a:t> </a:t>
            </a:r>
            <a:r>
              <a:rPr lang="ko-KR" altLang="en-US" sz="1200"/>
              <a:t>프로그램일정 </a:t>
            </a:r>
            <a:r>
              <a:rPr lang="en-US" altLang="ko-KR" sz="1200"/>
              <a:t>: </a:t>
            </a:r>
            <a:r>
              <a:rPr lang="ko-KR" altLang="en-US" sz="1200"/>
              <a:t>기존 </a:t>
            </a:r>
            <a:r>
              <a:rPr lang="en-US" altLang="ko-KR" sz="1200"/>
              <a:t>‘</a:t>
            </a:r>
            <a:r>
              <a:rPr lang="ko-KR" altLang="en-US" sz="1200"/>
              <a:t>프로그램 안내</a:t>
            </a:r>
            <a:r>
              <a:rPr lang="en-US" altLang="ko-KR" sz="1200"/>
              <a:t>’</a:t>
            </a:r>
            <a:r>
              <a:rPr lang="ko-KR" altLang="en-US" sz="1200"/>
              <a:t>의 내용으로 센터 내 프로그램 홍보를 목적으로 하며 대규모 사업 등의 내용도 확인 가능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프로그램신청 </a:t>
            </a:r>
            <a:r>
              <a:rPr lang="en-US" altLang="ko-KR" sz="1200"/>
              <a:t> : </a:t>
            </a:r>
            <a:r>
              <a:rPr lang="ko-KR" altLang="en-US" sz="1200"/>
              <a:t>센터에서 진행하는 프로그램 참여 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</a:t>
            </a:r>
            <a:r>
              <a:rPr lang="ko-KR" altLang="en-US" sz="1200"/>
              <a:t>신청할 센터와 프로그램 선택 검색 </a:t>
            </a:r>
            <a:r>
              <a:rPr lang="en-US" altLang="ko-KR" sz="1200"/>
              <a:t>, </a:t>
            </a:r>
            <a:r>
              <a:rPr lang="ko-KR" altLang="en-US" sz="1200"/>
              <a:t>신청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en-US" altLang="ko-KR" sz="1200"/>
              <a:t>    </a:t>
            </a:r>
            <a:r>
              <a:rPr lang="en-US" altLang="ko-KR" sz="1200">
                <a:latin typeface="맑은 고딕" panose="020B0503020000020004" pitchFamily="50" charset="-127"/>
              </a:rPr>
              <a:t>※ ‘</a:t>
            </a:r>
            <a:r>
              <a:rPr lang="ko-KR" altLang="en-US" sz="1200">
                <a:latin typeface="맑은 고딕" panose="020B0503020000020004" pitchFamily="50" charset="-127"/>
              </a:rPr>
              <a:t>로그인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참여마당</a:t>
            </a:r>
            <a:r>
              <a:rPr lang="en-US" altLang="ko-KR" sz="1200">
                <a:latin typeface="맑은 고딕" panose="020B0503020000020004" pitchFamily="50" charset="-127"/>
              </a:rPr>
              <a:t>&gt;</a:t>
            </a:r>
            <a:r>
              <a:rPr lang="ko-KR" altLang="en-US" sz="1200">
                <a:latin typeface="맑은 고딕" panose="020B0503020000020004" pitchFamily="50" charset="-127"/>
              </a:rPr>
              <a:t>프로그램신청</a:t>
            </a:r>
            <a:r>
              <a:rPr lang="en-US" altLang="ko-KR" sz="1200">
                <a:latin typeface="맑은 고딕" panose="020B0503020000020004" pitchFamily="50" charset="-127"/>
              </a:rPr>
              <a:t>’ </a:t>
            </a:r>
            <a:r>
              <a:rPr lang="ko-KR" altLang="en-US" sz="1200">
                <a:latin typeface="맑은 고딕" panose="020B0503020000020004" pitchFamily="50" charset="-127"/>
              </a:rPr>
              <a:t>시 해당 센터의 </a:t>
            </a:r>
            <a:r>
              <a:rPr lang="en-US" altLang="ko-KR" sz="1200">
                <a:latin typeface="맑은 고딕" panose="020B0503020000020004" pitchFamily="50" charset="-127"/>
              </a:rPr>
              <a:t>‘</a:t>
            </a:r>
            <a:r>
              <a:rPr lang="ko-KR" altLang="en-US" sz="1200">
                <a:latin typeface="맑은 고딕" panose="020B0503020000020004" pitchFamily="50" charset="-127"/>
              </a:rPr>
              <a:t>가족센터프로그램</a:t>
            </a:r>
            <a:r>
              <a:rPr lang="en-US" altLang="ko-KR" sz="1200">
                <a:latin typeface="맑은 고딕" panose="020B0503020000020004" pitchFamily="50" charset="-127"/>
              </a:rPr>
              <a:t>＇</a:t>
            </a:r>
            <a:r>
              <a:rPr lang="ko-KR" altLang="en-US" sz="1200">
                <a:latin typeface="맑은 고딕" panose="020B0503020000020004" pitchFamily="50" charset="-127"/>
              </a:rPr>
              <a:t>이 기본으로 표출됨</a:t>
            </a:r>
            <a:r>
              <a:rPr lang="en-US" altLang="ko-KR" sz="1200">
                <a:latin typeface="맑은 고딕" panose="020B0503020000020004" pitchFamily="50" charset="-127"/>
              </a:rPr>
              <a:t>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9259" y="1174624"/>
            <a:ext cx="5976664" cy="4229172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6" name="직사각형 15"/>
          <p:cNvSpPr/>
          <p:nvPr/>
        </p:nvSpPr>
        <p:spPr>
          <a:xfrm>
            <a:off x="4770574" y="1656333"/>
            <a:ext cx="68407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7" name="직사각형 16"/>
          <p:cNvSpPr/>
          <p:nvPr/>
        </p:nvSpPr>
        <p:spPr>
          <a:xfrm>
            <a:off x="2014264" y="3492537"/>
            <a:ext cx="704082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TextBox 18"/>
          <p:cNvSpPr txBox="1"/>
          <p:nvPr/>
        </p:nvSpPr>
        <p:spPr>
          <a:xfrm>
            <a:off x="4557313" y="1651344"/>
            <a:ext cx="438581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803186" y="3478498"/>
            <a:ext cx="389994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3066336" y="3010446"/>
            <a:ext cx="300082" cy="230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2" name="직사각형 21"/>
          <p:cNvSpPr/>
          <p:nvPr/>
        </p:nvSpPr>
        <p:spPr>
          <a:xfrm>
            <a:off x="3357164" y="2692419"/>
            <a:ext cx="4500981" cy="144830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2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13000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센터홈페이지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14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40694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190" y="1489605"/>
            <a:ext cx="6137885" cy="33350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86098" y="5760789"/>
            <a:ext cx="65918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200"/>
              <a:t>① 센터구분 </a:t>
            </a:r>
            <a:r>
              <a:rPr lang="en-US" altLang="ko-KR" sz="1200"/>
              <a:t>: </a:t>
            </a:r>
            <a:r>
              <a:rPr lang="ko-KR" altLang="en-US" sz="1200"/>
              <a:t>회원가입 시 등록한 주소 기반</a:t>
            </a:r>
            <a:r>
              <a:rPr lang="en-US" altLang="ko-KR" sz="1200"/>
              <a:t>, </a:t>
            </a:r>
            <a:r>
              <a:rPr lang="ko-KR" altLang="en-US" sz="1200"/>
              <a:t>수정 시 수정한 </a:t>
            </a:r>
            <a:r>
              <a:rPr lang="en-US" altLang="ko-KR" sz="1200"/>
              <a:t>‘</a:t>
            </a:r>
            <a:r>
              <a:rPr lang="ko-KR" altLang="en-US" sz="1200"/>
              <a:t>즐겨찾는 센터</a:t>
            </a:r>
            <a:r>
              <a:rPr lang="en-US" altLang="ko-KR" sz="1200"/>
              <a:t>’ </a:t>
            </a:r>
            <a:r>
              <a:rPr lang="ko-KR" altLang="en-US" sz="1200"/>
              <a:t>기본 표출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②</a:t>
            </a:r>
            <a:r>
              <a:rPr lang="en-US" altLang="ko-KR" sz="1200"/>
              <a:t> </a:t>
            </a:r>
            <a:r>
              <a:rPr lang="ko-KR" altLang="en-US" sz="1200"/>
              <a:t>희망하는 가족센터 서비스 선택 </a:t>
            </a:r>
            <a:r>
              <a:rPr lang="en-US" altLang="ko-KR" sz="1200"/>
              <a:t>: </a:t>
            </a:r>
            <a:r>
              <a:rPr lang="ko-KR" altLang="en-US" sz="1200"/>
              <a:t>가족상담</a:t>
            </a:r>
            <a:r>
              <a:rPr lang="en-US" altLang="ko-KR" sz="1200"/>
              <a:t>, </a:t>
            </a:r>
            <a:r>
              <a:rPr lang="ko-KR" altLang="en-US" sz="1200"/>
              <a:t>가족희망드림</a:t>
            </a:r>
            <a:r>
              <a:rPr lang="en-US" altLang="ko-KR" sz="1200"/>
              <a:t>, </a:t>
            </a:r>
            <a:r>
              <a:rPr lang="ko-KR" altLang="en-US" sz="1200"/>
              <a:t>청소년 한부모 등 자립지원패키지</a:t>
            </a:r>
            <a:endParaRPr lang="en-US" altLang="ko-KR" sz="1200"/>
          </a:p>
          <a:p>
            <a:pPr>
              <a:lnSpc>
                <a:spcPct val="150000"/>
              </a:lnSpc>
            </a:pPr>
            <a:r>
              <a:rPr lang="ko-KR" altLang="ko-KR" sz="1200"/>
              <a:t>③</a:t>
            </a:r>
            <a:r>
              <a:rPr lang="en-US" altLang="ko-KR" sz="1200"/>
              <a:t> [</a:t>
            </a:r>
            <a:r>
              <a:rPr lang="ko-KR" altLang="en-US" sz="1200"/>
              <a:t>신청하기</a:t>
            </a:r>
            <a:r>
              <a:rPr lang="en-US" altLang="ko-KR" sz="1200"/>
              <a:t>] : </a:t>
            </a:r>
            <a:r>
              <a:rPr lang="ko-KR" altLang="en-US" sz="1200"/>
              <a:t>접속한 홈페이지의 현재 페이지</a:t>
            </a:r>
            <a:r>
              <a:rPr lang="en-US" altLang="ko-KR" sz="1200"/>
              <a:t>(</a:t>
            </a:r>
            <a:r>
              <a:rPr lang="ko-KR" altLang="en-US" sz="1200"/>
              <a:t>중앙 </a:t>
            </a:r>
            <a:r>
              <a:rPr lang="en-US" altLang="ko-KR" sz="1200"/>
              <a:t>or </a:t>
            </a:r>
            <a:r>
              <a:rPr lang="ko-KR" altLang="en-US" sz="1200"/>
              <a:t>센터</a:t>
            </a:r>
            <a:r>
              <a:rPr lang="en-US" altLang="ko-KR" sz="1200"/>
              <a:t>)</a:t>
            </a:r>
            <a:r>
              <a:rPr lang="ko-KR" altLang="en-US" sz="1200"/>
              <a:t>에서 바로 신청 </a:t>
            </a:r>
            <a:endParaRPr lang="en-US" altLang="ko-KR" sz="1200"/>
          </a:p>
        </p:txBody>
      </p:sp>
      <p:cxnSp>
        <p:nvCxnSpPr>
          <p:cNvPr id="8" name="직선 연결선 7"/>
          <p:cNvCxnSpPr/>
          <p:nvPr/>
        </p:nvCxnSpPr>
        <p:spPr>
          <a:xfrm>
            <a:off x="486098" y="5724785"/>
            <a:ext cx="997310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580093" y="459462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27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98324" y="735461"/>
            <a:ext cx="1497205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2.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프로그램신청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28" name="Rectangle 25">
            <a:extLst>
              <a:ext uri="{FF2B5EF4-FFF2-40B4-BE49-F238E27FC236}">
                <a16:creationId xmlns:a16="http://schemas.microsoft.com/office/drawing/2014/main" xmlns="" id="{85DEF508-830D-B9C3-2F3A-249376D30E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6098" y="735461"/>
            <a:ext cx="542295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  <a:scene3d>
              <a:camera prst="orthographicFront"/>
              <a:lightRig rig="threePt" dir="t"/>
            </a:scene3d>
            <a:sp3d>
              <a:bevelT w="0"/>
            </a:sp3d>
          </a:bodyPr>
          <a:lstStyle/>
          <a:p>
            <a:pPr defTabSz="1198186">
              <a:buClr>
                <a:prstClr val="white">
                  <a:lumMod val="50000"/>
                </a:prstClr>
              </a:buClr>
              <a:buSzPct val="100000"/>
              <a:defRPr/>
            </a:pP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가족상담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가족희망드림</a:t>
            </a:r>
            <a:r>
              <a:rPr lang="en-US" altLang="ko-KR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, </a:t>
            </a:r>
            <a:r>
              <a:rPr lang="ko-KR" altLang="en-US" sz="1600">
                <a:solidFill>
                  <a:prstClr val="black"/>
                </a:solidFill>
                <a:latin typeface="HY중고딕" panose="02030600000101010101" pitchFamily="18" charset="-127"/>
                <a:ea typeface="HY중고딕" panose="02030600000101010101" pitchFamily="18" charset="-127"/>
                <a:cs typeface="굴림" pitchFamily="50" charset="-127"/>
              </a:rPr>
              <a:t>청소년한부모 등 자립지원패키지  </a:t>
            </a:r>
            <a:endParaRPr lang="ko-KR" altLang="en-US" sz="1600" dirty="0">
              <a:solidFill>
                <a:prstClr val="black"/>
              </a:solidFill>
              <a:latin typeface="HY중고딕" panose="02030600000101010101" pitchFamily="18" charset="-127"/>
              <a:ea typeface="HY중고딕" panose="02030600000101010101" pitchFamily="18" charset="-127"/>
              <a:cs typeface="굴림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30314" y="261440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①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341407" y="3852577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③</a:t>
            </a:r>
          </a:p>
        </p:txBody>
      </p:sp>
      <p:sp>
        <p:nvSpPr>
          <p:cNvPr id="18" name="직사각형 17"/>
          <p:cNvSpPr/>
          <p:nvPr/>
        </p:nvSpPr>
        <p:spPr>
          <a:xfrm>
            <a:off x="4716568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19" name="직사각형 18"/>
          <p:cNvSpPr/>
          <p:nvPr/>
        </p:nvSpPr>
        <p:spPr>
          <a:xfrm>
            <a:off x="6390754" y="2889395"/>
            <a:ext cx="702078" cy="17109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0" name="직사각형 19"/>
          <p:cNvSpPr/>
          <p:nvPr/>
        </p:nvSpPr>
        <p:spPr>
          <a:xfrm>
            <a:off x="3798466" y="3060488"/>
            <a:ext cx="1440160" cy="1800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0"/>
          </a:p>
        </p:txBody>
      </p:sp>
      <p:sp>
        <p:nvSpPr>
          <p:cNvPr id="22" name="TextBox 21"/>
          <p:cNvSpPr txBox="1"/>
          <p:nvPr/>
        </p:nvSpPr>
        <p:spPr>
          <a:xfrm>
            <a:off x="2430314" y="2974442"/>
            <a:ext cx="262489" cy="2300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895">
                <a:solidFill>
                  <a:srgbClr val="FF0000"/>
                </a:solidFill>
              </a:rPr>
              <a:t>②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76" y="3853282"/>
            <a:ext cx="4981853" cy="142145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cxnSp>
        <p:nvCxnSpPr>
          <p:cNvPr id="5" name="직선 화살표 연결선 4"/>
          <p:cNvCxnSpPr>
            <a:endCxn id="3" idx="3"/>
          </p:cNvCxnSpPr>
          <p:nvPr/>
        </p:nvCxnSpPr>
        <p:spPr>
          <a:xfrm flipH="1">
            <a:off x="5183729" y="4320629"/>
            <a:ext cx="288922" cy="2433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17153"/>
      </p:ext>
    </p:extLst>
  </p:cSld>
  <p:clrMapOvr>
    <a:masterClrMapping/>
  </p:clrMapOvr>
</p:sld>
</file>

<file path=ppt/theme/theme1.xml><?xml version="1.0" encoding="utf-8"?>
<a:theme xmlns:a="http://schemas.openxmlformats.org/drawingml/2006/main" name="용인기업종합관리시스템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맑은고딕"/>
        <a:font script="Hebr" typeface="맑은고딕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맑은고딕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50894</TotalTime>
  <Words>617</Words>
  <Application>Microsoft Office PowerPoint</Application>
  <PresentationFormat>사용자 지정</PresentationFormat>
  <Paragraphs>97</Paragraphs>
  <Slides>12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21" baseType="lpstr">
      <vt:lpstr>맑은고딕</vt:lpstr>
      <vt:lpstr>맑은 고딕</vt:lpstr>
      <vt:lpstr>Calibri</vt:lpstr>
      <vt:lpstr>굴림</vt:lpstr>
      <vt:lpstr>HY중고딕</vt:lpstr>
      <vt:lpstr>KoPub돋움체 Bold</vt:lpstr>
      <vt:lpstr>KoPub돋움체 Light</vt:lpstr>
      <vt:lpstr>KoPub돋움체 Medium</vt:lpstr>
      <vt:lpstr>용인기업종합관리시스템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성공적인 프리젠테이션의 7가지 요소</dc:title>
  <dc:creator>disc</dc:creator>
  <cp:lastModifiedBy>181102</cp:lastModifiedBy>
  <cp:revision>3121</cp:revision>
  <cp:lastPrinted>2022-10-27T00:31:55Z</cp:lastPrinted>
  <dcterms:created xsi:type="dcterms:W3CDTF">2014-11-19T16:15:53Z</dcterms:created>
  <dcterms:modified xsi:type="dcterms:W3CDTF">2023-05-09T04:28:50Z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2012-12-12T00:00:00Z</vt:filetime>
  </property>
  <property fmtid="{D5CDD505-2E9C-101B-9397-08002B2CF9AE}" pid="3" name="LastSaved">
    <vt:filetime>2014-11-19T00:00:00Z</vt:filetime>
  </property>
</Properties>
</file>