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08" r:id="rId5"/>
    <p:sldId id="310" r:id="rId6"/>
    <p:sldId id="262" r:id="rId7"/>
    <p:sldId id="311" r:id="rId8"/>
    <p:sldId id="312" r:id="rId9"/>
    <p:sldId id="313" r:id="rId10"/>
    <p:sldId id="314" r:id="rId11"/>
    <p:sldId id="315" r:id="rId12"/>
    <p:sldId id="260" r:id="rId13"/>
    <p:sldId id="295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0E3"/>
    <a:srgbClr val="9DD4D7"/>
    <a:srgbClr val="F7CACF"/>
    <a:srgbClr val="E37992"/>
    <a:srgbClr val="ECA2B4"/>
    <a:srgbClr val="F3C3CE"/>
    <a:srgbClr val="AADEF0"/>
    <a:srgbClr val="89D1EB"/>
    <a:srgbClr val="A2E6D6"/>
    <a:srgbClr val="DC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43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4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2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89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33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00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63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74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76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8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1C4C-475F-4FB8-A404-E01B44E5A9B2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1D24-885C-4039-94C2-1F60B21A2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4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 rot="10800000">
            <a:off x="6652726" y="0"/>
            <a:ext cx="5539273" cy="5458408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4928" r="27432" b="16217"/>
          <a:stretch/>
        </p:blipFill>
        <p:spPr>
          <a:xfrm>
            <a:off x="8602216" y="5443670"/>
            <a:ext cx="480526" cy="551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3454" y="2130353"/>
            <a:ext cx="729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8000" b="1" dirty="0" smtClean="0"/>
              <a:t>회사소개서</a:t>
            </a:r>
            <a:endParaRPr lang="en-US" altLang="ko-KR" sz="8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54795" y="5443670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(</a:t>
            </a:r>
            <a:r>
              <a:rPr lang="ko-KR" altLang="en-US" sz="2800" b="1" dirty="0"/>
              <a:t>유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바다향</a:t>
            </a:r>
          </a:p>
        </p:txBody>
      </p:sp>
    </p:spTree>
    <p:extLst>
      <p:ext uri="{BB962C8B-B14F-4D97-AF65-F5344CB8AC3E}">
        <p14:creationId xmlns:p14="http://schemas.microsoft.com/office/powerpoint/2010/main" val="11495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802432" y="381591"/>
            <a:ext cx="3151477" cy="615820"/>
            <a:chOff x="6886328" y="2792219"/>
            <a:chExt cx="3151477" cy="615820"/>
          </a:xfrm>
        </p:grpSpPr>
        <p:sp>
          <p:nvSpPr>
            <p:cNvPr id="23" name="직사각형 22"/>
            <p:cNvSpPr/>
            <p:nvPr/>
          </p:nvSpPr>
          <p:spPr>
            <a:xfrm>
              <a:off x="7418173" y="2876194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위생 관리 현황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정오각형 23"/>
            <p:cNvSpPr/>
            <p:nvPr/>
          </p:nvSpPr>
          <p:spPr>
            <a:xfrm>
              <a:off x="6886328" y="2792219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6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85310" y="1456539"/>
            <a:ext cx="10500674" cy="1671447"/>
            <a:chOff x="938657" y="1323680"/>
            <a:chExt cx="10500674" cy="1671447"/>
          </a:xfrm>
        </p:grpSpPr>
        <p:sp>
          <p:nvSpPr>
            <p:cNvPr id="25" name="Rectangle 83"/>
            <p:cNvSpPr>
              <a:spLocks noChangeArrowheads="1"/>
            </p:cNvSpPr>
            <p:nvPr/>
          </p:nvSpPr>
          <p:spPr bwMode="auto">
            <a:xfrm>
              <a:off x="938657" y="1323680"/>
              <a:ext cx="3428069" cy="36930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3D"/>
              </a:prstShdw>
            </a:effectLst>
          </p:spPr>
          <p:txBody>
            <a:bodyPr wrap="square" lIns="91413" tIns="45706" rIns="91413" bIns="45706" anchor="ctr">
              <a:spAutoFit/>
            </a:bodyPr>
            <a:lstStyle/>
            <a:p>
              <a:pPr algn="ctr" defTabSz="760413" latinLnBrk="0"/>
              <a:r>
                <a:rPr lang="en-US" altLang="ko-KR" b="1" dirty="0">
                  <a:solidFill>
                    <a:schemeClr val="tx1"/>
                  </a:solidFill>
                  <a:latin typeface="+mj-ea"/>
                  <a:ea typeface="+mj-ea"/>
                </a:rPr>
                <a:t>Weak Points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관리</a:t>
              </a:r>
            </a:p>
          </p:txBody>
        </p:sp>
        <p:sp>
          <p:nvSpPr>
            <p:cNvPr id="28" name="Rectangle 81"/>
            <p:cNvSpPr>
              <a:spLocks noChangeArrowheads="1"/>
            </p:cNvSpPr>
            <p:nvPr/>
          </p:nvSpPr>
          <p:spPr bwMode="auto">
            <a:xfrm>
              <a:off x="938657" y="1828800"/>
              <a:ext cx="10500674" cy="1166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3" tIns="45706" rIns="91413" bIns="45706" anchor="ctr"/>
            <a:lstStyle/>
            <a:p>
              <a:pPr algn="l" defTabSz="760413" latinLnBrk="0">
                <a:lnSpc>
                  <a:spcPct val="140000"/>
                </a:lnSpc>
                <a:buFontTx/>
                <a:buChar char="-"/>
              </a:pPr>
              <a:r>
                <a:rPr lang="en-US" altLang="ko-KR" b="1" dirty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일일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위생일지 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j-ea"/>
                  <a:ea typeface="+mj-ea"/>
                </a:rPr>
                <a:t>-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일일 개인위생 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j-ea"/>
                  <a:ea typeface="+mj-ea"/>
                </a:rPr>
                <a:t>- 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체크 관리유지 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j-ea"/>
                  <a:ea typeface="+mj-ea"/>
                </a:rPr>
                <a:t>-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위생 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교육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실시 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j-ea"/>
                  <a:ea typeface="+mj-ea"/>
                </a:rPr>
                <a:t>-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미생물 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용품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관리  </a:t>
              </a:r>
              <a:endParaRPr lang="en-US" altLang="ko-KR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l" defTabSz="760413" latinLnBrk="0">
                <a:lnSpc>
                  <a:spcPct val="140000"/>
                </a:lnSpc>
              </a:pPr>
              <a:r>
                <a:rPr lang="en-US" altLang="ko-KR" b="1" dirty="0" smtClean="0">
                  <a:solidFill>
                    <a:schemeClr val="tx1"/>
                  </a:solidFill>
                  <a:latin typeface="+mj-ea"/>
                  <a:ea typeface="+mj-ea"/>
                </a:rPr>
                <a:t>- HACCP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실행 </a:t>
              </a:r>
              <a:r>
                <a:rPr lang="en-US" altLang="ko-KR" b="1" dirty="0" smtClean="0">
                  <a:solidFill>
                    <a:schemeClr val="tx1"/>
                  </a:solidFill>
                  <a:latin typeface="+mj-ea"/>
                  <a:ea typeface="+mj-ea"/>
                </a:rPr>
                <a:t>-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b="1" dirty="0">
                  <a:solidFill>
                    <a:schemeClr val="tx1"/>
                  </a:solidFill>
                  <a:latin typeface="+mj-ea"/>
                  <a:ea typeface="+mj-ea"/>
                </a:rPr>
                <a:t>주단위 내부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위생점검</a:t>
              </a:r>
              <a:endParaRPr lang="ko-KR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985310" y="3435785"/>
            <a:ext cx="10500674" cy="1059547"/>
            <a:chOff x="938657" y="1323680"/>
            <a:chExt cx="10500674" cy="1059547"/>
          </a:xfrm>
        </p:grpSpPr>
        <p:sp>
          <p:nvSpPr>
            <p:cNvPr id="33" name="Rectangle 83"/>
            <p:cNvSpPr>
              <a:spLocks noChangeArrowheads="1"/>
            </p:cNvSpPr>
            <p:nvPr/>
          </p:nvSpPr>
          <p:spPr bwMode="auto">
            <a:xfrm>
              <a:off x="938657" y="1323680"/>
              <a:ext cx="3428069" cy="36930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3D"/>
              </a:prstShdw>
            </a:effectLst>
          </p:spPr>
          <p:txBody>
            <a:bodyPr wrap="square" lIns="91413" tIns="45706" rIns="91413" bIns="45706" anchor="ctr">
              <a:spAutoFit/>
            </a:bodyPr>
            <a:lstStyle/>
            <a:p>
              <a:pPr algn="ctr" defTabSz="760413" latinLnBrk="0"/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자체 </a:t>
              </a:r>
              <a:r>
                <a:rPr lang="ko-KR" altLang="en-US" b="1" dirty="0" err="1" smtClean="0">
                  <a:solidFill>
                    <a:schemeClr val="tx1"/>
                  </a:solidFill>
                  <a:latin typeface="+mj-ea"/>
                  <a:ea typeface="+mj-ea"/>
                </a:rPr>
                <a:t>일일관리</a:t>
              </a:r>
              <a:endParaRPr lang="ko-KR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Rectangle 81"/>
            <p:cNvSpPr>
              <a:spLocks noChangeArrowheads="1"/>
            </p:cNvSpPr>
            <p:nvPr/>
          </p:nvSpPr>
          <p:spPr bwMode="auto">
            <a:xfrm>
              <a:off x="938657" y="1828801"/>
              <a:ext cx="10500674" cy="5544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3" tIns="45706" rIns="91413" bIns="45706" anchor="ctr"/>
            <a:lstStyle/>
            <a:p>
              <a:pPr defTabSz="760413" latinLnBrk="0">
                <a:lnSpc>
                  <a:spcPct val="140000"/>
                </a:lnSpc>
                <a:buFontTx/>
                <a:buChar char="-"/>
              </a:pPr>
              <a:r>
                <a:rPr lang="en-US" altLang="ko-KR" b="1" dirty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b="1" dirty="0">
                  <a:latin typeface="+mj-ea"/>
                </a:rPr>
                <a:t>개인 </a:t>
              </a:r>
              <a:r>
                <a:rPr lang="ko-KR" altLang="en-US" b="1" dirty="0" smtClean="0">
                  <a:latin typeface="+mj-ea"/>
                </a:rPr>
                <a:t>위생점검 </a:t>
              </a:r>
              <a:r>
                <a:rPr lang="en-US" altLang="ko-KR" b="1" dirty="0" smtClean="0">
                  <a:latin typeface="+mj-ea"/>
                </a:rPr>
                <a:t> - </a:t>
              </a:r>
              <a:r>
                <a:rPr lang="ko-KR" altLang="en-US" b="1" dirty="0">
                  <a:latin typeface="+mj-ea"/>
                </a:rPr>
                <a:t>시설 위생관리 </a:t>
              </a:r>
              <a:r>
                <a:rPr lang="ko-KR" altLang="en-US" b="1" dirty="0" smtClean="0">
                  <a:latin typeface="+mj-ea"/>
                </a:rPr>
                <a:t>점검  </a:t>
              </a:r>
              <a:r>
                <a:rPr lang="en-US" altLang="ko-KR" b="1" dirty="0" smtClean="0">
                  <a:latin typeface="+mj-ea"/>
                </a:rPr>
                <a:t>-</a:t>
              </a:r>
              <a:r>
                <a:rPr lang="ko-KR" altLang="en-US" b="1" dirty="0" smtClean="0">
                  <a:latin typeface="+mj-ea"/>
                </a:rPr>
                <a:t>위생 교육 일지</a:t>
              </a:r>
              <a:endParaRPr lang="ko-KR" altLang="en-US" b="1" dirty="0">
                <a:latin typeface="+mj-ea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985310" y="4803132"/>
            <a:ext cx="10500674" cy="1059547"/>
            <a:chOff x="938657" y="1323680"/>
            <a:chExt cx="10500674" cy="1059547"/>
          </a:xfrm>
        </p:grpSpPr>
        <p:sp>
          <p:nvSpPr>
            <p:cNvPr id="39" name="Rectangle 83"/>
            <p:cNvSpPr>
              <a:spLocks noChangeArrowheads="1"/>
            </p:cNvSpPr>
            <p:nvPr/>
          </p:nvSpPr>
          <p:spPr bwMode="auto">
            <a:xfrm>
              <a:off x="938657" y="1323680"/>
              <a:ext cx="3428069" cy="369304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3D"/>
              </a:prstShdw>
            </a:effectLst>
          </p:spPr>
          <p:txBody>
            <a:bodyPr wrap="square" lIns="91413" tIns="45706" rIns="91413" bIns="45706" anchor="ctr">
              <a:spAutoFit/>
            </a:bodyPr>
            <a:lstStyle/>
            <a:p>
              <a:pPr algn="ctr" defTabSz="760413" latinLnBrk="0"/>
              <a:r>
                <a:rPr lang="ko-KR" altLang="en-US" b="1" dirty="0" smtClean="0">
                  <a:solidFill>
                    <a:schemeClr val="tx1"/>
                  </a:solidFill>
                  <a:latin typeface="+mj-ea"/>
                  <a:ea typeface="+mj-ea"/>
                </a:rPr>
                <a:t>지원 관리</a:t>
              </a:r>
              <a:endParaRPr lang="ko-KR" altLang="en-US" b="1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auto">
            <a:xfrm>
              <a:off x="938657" y="1828801"/>
              <a:ext cx="10500674" cy="5544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3" tIns="45706" rIns="91413" bIns="45706" anchor="ctr"/>
            <a:lstStyle/>
            <a:p>
              <a:pPr defTabSz="760413" latinLnBrk="0">
                <a:lnSpc>
                  <a:spcPct val="140000"/>
                </a:lnSpc>
                <a:buFontTx/>
                <a:buChar char="-"/>
              </a:pPr>
              <a:r>
                <a:rPr lang="en-US" altLang="ko-KR" b="1" dirty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b="1" dirty="0" smtClean="0">
                  <a:latin typeface="+mj-ea"/>
                </a:rPr>
                <a:t>위생 지원  </a:t>
              </a:r>
              <a:r>
                <a:rPr lang="en-US" altLang="ko-KR" b="1" dirty="0" smtClean="0">
                  <a:latin typeface="+mj-ea"/>
                </a:rPr>
                <a:t>- </a:t>
              </a:r>
              <a:r>
                <a:rPr lang="ko-KR" altLang="en-US" b="1" dirty="0" smtClean="0">
                  <a:latin typeface="+mj-ea"/>
                </a:rPr>
                <a:t>실험 점검  </a:t>
              </a:r>
              <a:r>
                <a:rPr lang="en-US" altLang="ko-KR" b="1" dirty="0" smtClean="0">
                  <a:latin typeface="+mj-ea"/>
                </a:rPr>
                <a:t>-</a:t>
              </a:r>
              <a:r>
                <a:rPr lang="ko-KR" altLang="en-US" b="1" dirty="0" smtClean="0">
                  <a:latin typeface="+mj-ea"/>
                </a:rPr>
                <a:t>결과 통보</a:t>
              </a:r>
              <a:endParaRPr lang="ko-KR" altLang="en-US" b="1" dirty="0"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6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33061" y="665156"/>
            <a:ext cx="3151475" cy="615820"/>
            <a:chOff x="1321671" y="1807489"/>
            <a:chExt cx="3151475" cy="615820"/>
          </a:xfrm>
        </p:grpSpPr>
        <p:sp>
          <p:nvSpPr>
            <p:cNvPr id="12" name="직사각형 11"/>
            <p:cNvSpPr/>
            <p:nvPr/>
          </p:nvSpPr>
          <p:spPr>
            <a:xfrm>
              <a:off x="1853514" y="1891464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공장 시설 현황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321671" y="1807489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7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83568" y="1700808"/>
            <a:ext cx="3672408" cy="219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88" y="1700808"/>
            <a:ext cx="5549244" cy="47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다리꼴 15"/>
          <p:cNvSpPr/>
          <p:nvPr/>
        </p:nvSpPr>
        <p:spPr>
          <a:xfrm>
            <a:off x="8541172" y="2062063"/>
            <a:ext cx="1511561" cy="580731"/>
          </a:xfrm>
          <a:prstGeom prst="trapezoid">
            <a:avLst>
              <a:gd name="adj" fmla="val 282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다리꼴 12"/>
          <p:cNvSpPr/>
          <p:nvPr/>
        </p:nvSpPr>
        <p:spPr>
          <a:xfrm>
            <a:off x="6298812" y="2062064"/>
            <a:ext cx="1511561" cy="580731"/>
          </a:xfrm>
          <a:prstGeom prst="trapezoid">
            <a:avLst>
              <a:gd name="adj" fmla="val 282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다리꼴 8"/>
          <p:cNvSpPr/>
          <p:nvPr/>
        </p:nvSpPr>
        <p:spPr>
          <a:xfrm>
            <a:off x="3998816" y="2062064"/>
            <a:ext cx="1511561" cy="580731"/>
          </a:xfrm>
          <a:prstGeom prst="trapezoid">
            <a:avLst>
              <a:gd name="adj" fmla="val 28213"/>
            </a:avLst>
          </a:prstGeom>
          <a:solidFill>
            <a:srgbClr val="DC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다리꼴 7"/>
          <p:cNvSpPr/>
          <p:nvPr/>
        </p:nvSpPr>
        <p:spPr>
          <a:xfrm>
            <a:off x="1698820" y="2062063"/>
            <a:ext cx="1528967" cy="580731"/>
          </a:xfrm>
          <a:prstGeom prst="trapezoid">
            <a:avLst>
              <a:gd name="adj" fmla="val 282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2248675"/>
            <a:ext cx="12192000" cy="64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지연 5"/>
          <p:cNvSpPr/>
          <p:nvPr/>
        </p:nvSpPr>
        <p:spPr>
          <a:xfrm rot="5400000">
            <a:off x="1903437" y="2015413"/>
            <a:ext cx="1110347" cy="1203649"/>
          </a:xfrm>
          <a:prstGeom prst="flowChartDelay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순서도: 지연 9"/>
          <p:cNvSpPr/>
          <p:nvPr/>
        </p:nvSpPr>
        <p:spPr>
          <a:xfrm rot="5400000">
            <a:off x="4203433" y="2015414"/>
            <a:ext cx="1110348" cy="1203649"/>
          </a:xfrm>
          <a:prstGeom prst="flowChartDelay">
            <a:avLst/>
          </a:prstGeom>
          <a:solidFill>
            <a:srgbClr val="F7C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96141" y="2402142"/>
            <a:ext cx="91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HACCP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92128" y="2371429"/>
            <a:ext cx="132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FSSC22000</a:t>
            </a:r>
            <a:endParaRPr lang="ko-KR" altLang="en-US" dirty="0"/>
          </a:p>
        </p:txBody>
      </p:sp>
      <p:sp>
        <p:nvSpPr>
          <p:cNvPr id="14" name="순서도: 지연 13"/>
          <p:cNvSpPr/>
          <p:nvPr/>
        </p:nvSpPr>
        <p:spPr>
          <a:xfrm rot="5400000">
            <a:off x="6503429" y="2015414"/>
            <a:ext cx="1110348" cy="1203649"/>
          </a:xfrm>
          <a:prstGeom prst="flowChartDelay">
            <a:avLst/>
          </a:prstGeom>
          <a:solidFill>
            <a:srgbClr val="9DD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93494" y="239281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ISO22000</a:t>
            </a:r>
            <a:endParaRPr lang="ko-KR" altLang="en-US" dirty="0"/>
          </a:p>
        </p:txBody>
      </p:sp>
      <p:sp>
        <p:nvSpPr>
          <p:cNvPr id="17" name="순서도: 지연 16"/>
          <p:cNvSpPr/>
          <p:nvPr/>
        </p:nvSpPr>
        <p:spPr>
          <a:xfrm rot="5400000">
            <a:off x="8745789" y="2015413"/>
            <a:ext cx="1110348" cy="1203649"/>
          </a:xfrm>
          <a:prstGeom prst="flowChartDelay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876341" y="2383478"/>
            <a:ext cx="88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HALAL</a:t>
            </a:r>
            <a:endParaRPr lang="ko-KR" altLang="en-US" dirty="0"/>
          </a:p>
        </p:txBody>
      </p:sp>
      <p:sp>
        <p:nvSpPr>
          <p:cNvPr id="19" name="사다리꼴 18"/>
          <p:cNvSpPr/>
          <p:nvPr/>
        </p:nvSpPr>
        <p:spPr>
          <a:xfrm>
            <a:off x="8541172" y="3982010"/>
            <a:ext cx="1511561" cy="580731"/>
          </a:xfrm>
          <a:prstGeom prst="trapezoid">
            <a:avLst>
              <a:gd name="adj" fmla="val 28213"/>
            </a:avLst>
          </a:prstGeom>
          <a:solidFill>
            <a:srgbClr val="DC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다리꼴 19"/>
          <p:cNvSpPr/>
          <p:nvPr/>
        </p:nvSpPr>
        <p:spPr>
          <a:xfrm>
            <a:off x="6298812" y="3982011"/>
            <a:ext cx="1511561" cy="580731"/>
          </a:xfrm>
          <a:prstGeom prst="trapezoid">
            <a:avLst>
              <a:gd name="adj" fmla="val 282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다리꼴 20"/>
          <p:cNvSpPr/>
          <p:nvPr/>
        </p:nvSpPr>
        <p:spPr>
          <a:xfrm>
            <a:off x="3998816" y="3982011"/>
            <a:ext cx="1511561" cy="580731"/>
          </a:xfrm>
          <a:prstGeom prst="trapezoid">
            <a:avLst>
              <a:gd name="adj" fmla="val 282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다리꼴 21"/>
          <p:cNvSpPr/>
          <p:nvPr/>
        </p:nvSpPr>
        <p:spPr>
          <a:xfrm>
            <a:off x="1698820" y="3982010"/>
            <a:ext cx="1511561" cy="580731"/>
          </a:xfrm>
          <a:prstGeom prst="trapezoid">
            <a:avLst>
              <a:gd name="adj" fmla="val 28213"/>
            </a:avLst>
          </a:prstGeom>
          <a:solidFill>
            <a:srgbClr val="DC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0" y="4168622"/>
            <a:ext cx="12192000" cy="643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순서도: 지연 23"/>
          <p:cNvSpPr/>
          <p:nvPr/>
        </p:nvSpPr>
        <p:spPr>
          <a:xfrm rot="5400000">
            <a:off x="1903437" y="3935360"/>
            <a:ext cx="1110347" cy="1203649"/>
          </a:xfrm>
          <a:prstGeom prst="flowChartDelay">
            <a:avLst/>
          </a:prstGeom>
          <a:solidFill>
            <a:srgbClr val="F7C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순서도: 지연 24"/>
          <p:cNvSpPr/>
          <p:nvPr/>
        </p:nvSpPr>
        <p:spPr>
          <a:xfrm rot="5400000">
            <a:off x="4203433" y="3935361"/>
            <a:ext cx="1110348" cy="1203649"/>
          </a:xfrm>
          <a:prstGeom prst="flowChartDelay">
            <a:avLst/>
          </a:prstGeom>
          <a:solidFill>
            <a:srgbClr val="9DD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14803" y="4182124"/>
            <a:ext cx="879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USDA-</a:t>
            </a:r>
          </a:p>
          <a:p>
            <a:pPr algn="ctr"/>
            <a:r>
              <a:rPr lang="en-US" altLang="ko-KR" dirty="0"/>
              <a:t>NOP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38933" y="43034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국내유기가공식품</a:t>
            </a:r>
            <a:endParaRPr lang="en-US" altLang="ko-KR" dirty="0"/>
          </a:p>
        </p:txBody>
      </p:sp>
      <p:sp>
        <p:nvSpPr>
          <p:cNvPr id="28" name="순서도: 지연 27"/>
          <p:cNvSpPr/>
          <p:nvPr/>
        </p:nvSpPr>
        <p:spPr>
          <a:xfrm rot="5400000">
            <a:off x="6503429" y="3935361"/>
            <a:ext cx="1110348" cy="1203649"/>
          </a:xfrm>
          <a:prstGeom prst="flowChartDelay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93494" y="43127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전통식품</a:t>
            </a:r>
          </a:p>
        </p:txBody>
      </p:sp>
      <p:sp>
        <p:nvSpPr>
          <p:cNvPr id="30" name="순서도: 지연 29"/>
          <p:cNvSpPr/>
          <p:nvPr/>
        </p:nvSpPr>
        <p:spPr>
          <a:xfrm rot="5400000">
            <a:off x="8745789" y="3935360"/>
            <a:ext cx="1110348" cy="1203649"/>
          </a:xfrm>
          <a:prstGeom prst="flowChartDelay">
            <a:avLst/>
          </a:prstGeom>
          <a:solidFill>
            <a:srgbClr val="F7C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8867010" y="430342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K-FISH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828069" y="636644"/>
            <a:ext cx="3151477" cy="615820"/>
            <a:chOff x="6886328" y="2792219"/>
            <a:chExt cx="3151477" cy="615820"/>
          </a:xfrm>
        </p:grpSpPr>
        <p:sp>
          <p:nvSpPr>
            <p:cNvPr id="33" name="직사각형 32"/>
            <p:cNvSpPr/>
            <p:nvPr/>
          </p:nvSpPr>
          <p:spPr>
            <a:xfrm>
              <a:off x="7418173" y="2876194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인증 현황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정오각형 33"/>
            <p:cNvSpPr/>
            <p:nvPr/>
          </p:nvSpPr>
          <p:spPr>
            <a:xfrm>
              <a:off x="6886328" y="2792219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8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9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 rot="10800000">
            <a:off x="6652726" y="0"/>
            <a:ext cx="5539273" cy="5458408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각 삼각형 5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4928" r="27432" b="16217"/>
          <a:stretch/>
        </p:blipFill>
        <p:spPr>
          <a:xfrm>
            <a:off x="8602216" y="5443670"/>
            <a:ext cx="480526" cy="551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4700" y="2598346"/>
            <a:ext cx="4315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감사합니다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4795" y="5422331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유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바다향</a:t>
            </a:r>
          </a:p>
        </p:txBody>
      </p:sp>
    </p:spTree>
    <p:extLst>
      <p:ext uri="{BB962C8B-B14F-4D97-AF65-F5344CB8AC3E}">
        <p14:creationId xmlns:p14="http://schemas.microsoft.com/office/powerpoint/2010/main" val="3783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i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192" y="475861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발표 순서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321671" y="1807489"/>
            <a:ext cx="3151475" cy="615820"/>
            <a:chOff x="1321671" y="1807489"/>
            <a:chExt cx="3151475" cy="615820"/>
          </a:xfrm>
        </p:grpSpPr>
        <p:sp>
          <p:nvSpPr>
            <p:cNvPr id="9" name="직사각형 8"/>
            <p:cNvSpPr/>
            <p:nvPr/>
          </p:nvSpPr>
          <p:spPr>
            <a:xfrm>
              <a:off x="1853514" y="1891464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인사말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정오각형 7"/>
            <p:cNvSpPr/>
            <p:nvPr/>
          </p:nvSpPr>
          <p:spPr>
            <a:xfrm>
              <a:off x="1321671" y="1807489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1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321669" y="2787220"/>
            <a:ext cx="3151477" cy="615820"/>
            <a:chOff x="1321669" y="2787220"/>
            <a:chExt cx="3151477" cy="615820"/>
          </a:xfrm>
        </p:grpSpPr>
        <p:sp>
          <p:nvSpPr>
            <p:cNvPr id="11" name="직사각형 10"/>
            <p:cNvSpPr/>
            <p:nvPr/>
          </p:nvSpPr>
          <p:spPr>
            <a:xfrm>
              <a:off x="1853514" y="2871195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>
                  <a:solidFill>
                    <a:schemeClr val="tx1"/>
                  </a:solidFill>
                </a:rPr>
                <a:t> 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 비전 및 경영이념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정오각형 11"/>
            <p:cNvSpPr/>
            <p:nvPr/>
          </p:nvSpPr>
          <p:spPr>
            <a:xfrm>
              <a:off x="1321669" y="2787220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2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321669" y="4910628"/>
            <a:ext cx="3151477" cy="615820"/>
            <a:chOff x="1321669" y="4910628"/>
            <a:chExt cx="3151477" cy="615820"/>
          </a:xfrm>
        </p:grpSpPr>
        <p:sp>
          <p:nvSpPr>
            <p:cNvPr id="27" name="직사각형 26"/>
            <p:cNvSpPr/>
            <p:nvPr/>
          </p:nvSpPr>
          <p:spPr>
            <a:xfrm>
              <a:off x="1853514" y="4994603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회사 장점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정오각형 27"/>
            <p:cNvSpPr/>
            <p:nvPr/>
          </p:nvSpPr>
          <p:spPr>
            <a:xfrm>
              <a:off x="1321669" y="4910628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1321669" y="3795007"/>
            <a:ext cx="3151477" cy="615820"/>
            <a:chOff x="1321669" y="3795007"/>
            <a:chExt cx="3151477" cy="615820"/>
          </a:xfrm>
        </p:grpSpPr>
        <p:sp>
          <p:nvSpPr>
            <p:cNvPr id="33" name="직사각형 32"/>
            <p:cNvSpPr/>
            <p:nvPr/>
          </p:nvSpPr>
          <p:spPr>
            <a:xfrm>
              <a:off x="1853514" y="3878982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연혁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정오각형 33"/>
            <p:cNvSpPr/>
            <p:nvPr/>
          </p:nvSpPr>
          <p:spPr>
            <a:xfrm>
              <a:off x="1321669" y="3795007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3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6886330" y="1812488"/>
            <a:ext cx="3151475" cy="615820"/>
            <a:chOff x="6886330" y="1812488"/>
            <a:chExt cx="3151475" cy="615820"/>
          </a:xfrm>
        </p:grpSpPr>
        <p:sp>
          <p:nvSpPr>
            <p:cNvPr id="36" name="직사각형 35"/>
            <p:cNvSpPr/>
            <p:nvPr/>
          </p:nvSpPr>
          <p:spPr>
            <a:xfrm>
              <a:off x="7418173" y="1896463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주요 제품 소개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정오각형 36"/>
            <p:cNvSpPr/>
            <p:nvPr/>
          </p:nvSpPr>
          <p:spPr>
            <a:xfrm>
              <a:off x="6886330" y="1812488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5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886328" y="2792219"/>
            <a:ext cx="3151477" cy="615820"/>
            <a:chOff x="6886328" y="2792219"/>
            <a:chExt cx="3151477" cy="615820"/>
          </a:xfrm>
        </p:grpSpPr>
        <p:sp>
          <p:nvSpPr>
            <p:cNvPr id="38" name="직사각형 37"/>
            <p:cNvSpPr/>
            <p:nvPr/>
          </p:nvSpPr>
          <p:spPr>
            <a:xfrm>
              <a:off x="7418173" y="2876194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위생 관리 현황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정오각형 38"/>
            <p:cNvSpPr/>
            <p:nvPr/>
          </p:nvSpPr>
          <p:spPr>
            <a:xfrm>
              <a:off x="6886328" y="2792219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6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6886328" y="4915627"/>
            <a:ext cx="3151477" cy="615820"/>
            <a:chOff x="6886328" y="4915627"/>
            <a:chExt cx="3151477" cy="615820"/>
          </a:xfrm>
        </p:grpSpPr>
        <p:sp>
          <p:nvSpPr>
            <p:cNvPr id="40" name="직사각형 39"/>
            <p:cNvSpPr/>
            <p:nvPr/>
          </p:nvSpPr>
          <p:spPr>
            <a:xfrm>
              <a:off x="7418173" y="4999602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인증 현황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정오각형 40"/>
            <p:cNvSpPr/>
            <p:nvPr/>
          </p:nvSpPr>
          <p:spPr>
            <a:xfrm>
              <a:off x="6886328" y="4915627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8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6886328" y="3800006"/>
            <a:ext cx="3151477" cy="615820"/>
            <a:chOff x="6886328" y="3800006"/>
            <a:chExt cx="3151477" cy="615820"/>
          </a:xfrm>
        </p:grpSpPr>
        <p:sp>
          <p:nvSpPr>
            <p:cNvPr id="42" name="직사각형 41"/>
            <p:cNvSpPr/>
            <p:nvPr/>
          </p:nvSpPr>
          <p:spPr>
            <a:xfrm>
              <a:off x="7418173" y="3883981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공장 시설 현황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정오각형 42"/>
            <p:cNvSpPr/>
            <p:nvPr/>
          </p:nvSpPr>
          <p:spPr>
            <a:xfrm>
              <a:off x="6886328" y="3800006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7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7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33061" y="665156"/>
            <a:ext cx="3151475" cy="615820"/>
            <a:chOff x="1321671" y="1807489"/>
            <a:chExt cx="3151475" cy="615820"/>
          </a:xfrm>
        </p:grpSpPr>
        <p:sp>
          <p:nvSpPr>
            <p:cNvPr id="12" name="직사각형 11"/>
            <p:cNvSpPr/>
            <p:nvPr/>
          </p:nvSpPr>
          <p:spPr>
            <a:xfrm>
              <a:off x="1853514" y="1891464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인사말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321671" y="1807489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1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6282" y="1733520"/>
            <a:ext cx="1139268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맛과 정성과 사랑</a:t>
            </a:r>
            <a:r>
              <a:rPr lang="en-US" altLang="ko-KR" b="1" dirty="0"/>
              <a:t>, </a:t>
            </a:r>
            <a:r>
              <a:rPr lang="ko-KR" altLang="en-US" b="1" dirty="0"/>
              <a:t>그리고 바다향을 담아</a:t>
            </a:r>
            <a:r>
              <a:rPr lang="en-US" altLang="ko-KR" b="1" dirty="0"/>
              <a:t>…</a:t>
            </a:r>
          </a:p>
          <a:p>
            <a:endParaRPr lang="en-US" altLang="ko-KR" dirty="0"/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2011</a:t>
            </a:r>
            <a:r>
              <a:rPr lang="ko-KR" altLang="en-US" b="1" dirty="0"/>
              <a:t>년 함초를 첨가한 </a:t>
            </a:r>
            <a:r>
              <a:rPr lang="ko-KR" altLang="en-US" b="1" dirty="0" err="1"/>
              <a:t>조미김을</a:t>
            </a:r>
            <a:r>
              <a:rPr lang="ko-KR" altLang="en-US" b="1" dirty="0"/>
              <a:t> 만들어 건강에 좋은 김을 공급하는 목적으로 설립되었습니다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1985</a:t>
            </a:r>
            <a:r>
              <a:rPr lang="ko-KR" altLang="en-US" b="1" dirty="0"/>
              <a:t>년부터 수산업에 종사하였고</a:t>
            </a:r>
            <a:r>
              <a:rPr lang="en-US" altLang="ko-KR" b="1" dirty="0"/>
              <a:t>, 2002</a:t>
            </a:r>
            <a:r>
              <a:rPr lang="ko-KR" altLang="en-US" b="1" dirty="0"/>
              <a:t>년부터 대도수산을 운영하며 터득한 원료선별 및 </a:t>
            </a:r>
            <a:r>
              <a:rPr lang="ko-KR" altLang="en-US" b="1" dirty="0" smtClean="0"/>
              <a:t>가공노하우가 </a:t>
            </a:r>
            <a:r>
              <a:rPr lang="ko-KR" altLang="en-US" b="1" dirty="0"/>
              <a:t>그대로 담겨 있습니다</a:t>
            </a:r>
            <a:r>
              <a:rPr lang="en-US" altLang="ko-KR" b="1" dirty="0"/>
              <a:t>. </a:t>
            </a:r>
            <a:r>
              <a:rPr lang="en-US" altLang="ko-KR" b="1" dirty="0" smtClean="0"/>
              <a:t> 1</a:t>
            </a:r>
            <a:r>
              <a:rPr lang="ko-KR" altLang="en-US" b="1" dirty="0"/>
              <a:t>차 </a:t>
            </a:r>
            <a:r>
              <a:rPr lang="ko-KR" altLang="en-US" b="1" dirty="0" err="1"/>
              <a:t>물김생산</a:t>
            </a:r>
            <a:r>
              <a:rPr lang="en-US" altLang="ko-KR" b="1" dirty="0"/>
              <a:t>, 2</a:t>
            </a:r>
            <a:r>
              <a:rPr lang="ko-KR" altLang="en-US" b="1" dirty="0"/>
              <a:t>차 </a:t>
            </a:r>
            <a:r>
              <a:rPr lang="ko-KR" altLang="en-US" b="1" dirty="0" err="1"/>
              <a:t>화입</a:t>
            </a:r>
            <a:r>
              <a:rPr lang="ko-KR" altLang="en-US" b="1" dirty="0"/>
              <a:t> 및 조미까지 이어지는 제품 전 단계의 </a:t>
            </a:r>
            <a:r>
              <a:rPr lang="ko-KR" altLang="en-US" b="1" dirty="0" smtClean="0"/>
              <a:t>공정을 </a:t>
            </a:r>
            <a:r>
              <a:rPr lang="ko-KR" altLang="en-US" b="1" dirty="0"/>
              <a:t>직접 운영하고 있습니다</a:t>
            </a:r>
            <a:r>
              <a:rPr lang="en-US" altLang="ko-KR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/>
              <a:t>언제나 소비자를 생각하며 제품을 생각하는 </a:t>
            </a:r>
            <a:r>
              <a:rPr lang="en-US" altLang="ko-KR" b="1" dirty="0"/>
              <a:t>(</a:t>
            </a:r>
            <a:r>
              <a:rPr lang="ko-KR" altLang="en-US" b="1" dirty="0"/>
              <a:t>유</a:t>
            </a:r>
            <a:r>
              <a:rPr lang="en-US" altLang="ko-KR" b="1" dirty="0"/>
              <a:t>)</a:t>
            </a:r>
            <a:r>
              <a:rPr lang="ko-KR" altLang="en-US" b="1" dirty="0"/>
              <a:t>바다향이 되도록 최선을 다할 것 입니다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/>
          </a:p>
          <a:p>
            <a:pPr algn="r">
              <a:lnSpc>
                <a:spcPct val="150000"/>
              </a:lnSpc>
            </a:pPr>
            <a:r>
              <a:rPr lang="en-US" altLang="ko-KR" b="1" dirty="0"/>
              <a:t>                                                                                        </a:t>
            </a:r>
            <a:r>
              <a:rPr lang="ko-KR" altLang="en-US" b="1" dirty="0"/>
              <a:t>대표  금 기 홍 </a:t>
            </a:r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027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59985" y="1750042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5"/>
                </a:solidFill>
              </a:rPr>
              <a:t>비 전</a:t>
            </a:r>
            <a:r>
              <a:rPr lang="ko-KR" altLang="en-US" dirty="0"/>
              <a:t> 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70"/>
            <a:ext cx="4206251" cy="35884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35147" y="175004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accent5"/>
                </a:solidFill>
              </a:rPr>
              <a:t>경영이념</a:t>
            </a:r>
            <a:r>
              <a:rPr lang="ko-KR" altLang="en-US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6952" y="2854481"/>
            <a:ext cx="4935967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해외 시장에서 유통판매의 </a:t>
            </a:r>
            <a:r>
              <a:rPr lang="ko-KR" altLang="en-US" sz="2000" dirty="0" smtClean="0"/>
              <a:t>다각화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최소의 유통과정을 통해 기업이윤 창출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33059" y="678333"/>
            <a:ext cx="3151477" cy="615820"/>
            <a:chOff x="1321669" y="2787220"/>
            <a:chExt cx="3151477" cy="615820"/>
          </a:xfrm>
        </p:grpSpPr>
        <p:sp>
          <p:nvSpPr>
            <p:cNvPr id="13" name="직사각형 12"/>
            <p:cNvSpPr/>
            <p:nvPr/>
          </p:nvSpPr>
          <p:spPr>
            <a:xfrm>
              <a:off x="1853514" y="2871195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>
                  <a:solidFill>
                    <a:schemeClr val="tx1"/>
                  </a:solidFill>
                </a:rPr>
                <a:t>  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 비전 및 경영이념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정오각형 13"/>
            <p:cNvSpPr/>
            <p:nvPr/>
          </p:nvSpPr>
          <p:spPr>
            <a:xfrm>
              <a:off x="1321669" y="2787220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2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9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08346" y="678333"/>
            <a:ext cx="3151477" cy="615820"/>
            <a:chOff x="1321669" y="3795007"/>
            <a:chExt cx="3151477" cy="615820"/>
          </a:xfrm>
        </p:grpSpPr>
        <p:sp>
          <p:nvSpPr>
            <p:cNvPr id="12" name="직사각형 11"/>
            <p:cNvSpPr/>
            <p:nvPr/>
          </p:nvSpPr>
          <p:spPr>
            <a:xfrm>
              <a:off x="1853514" y="3878982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연혁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321669" y="3795007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3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1466335"/>
            <a:ext cx="8880389" cy="48603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794422" y="3105665"/>
            <a:ext cx="1219200" cy="22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4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53154" y="1235364"/>
            <a:ext cx="11738547" cy="5359827"/>
            <a:chOff x="353154" y="1235364"/>
            <a:chExt cx="11738547" cy="5359827"/>
          </a:xfrm>
        </p:grpSpPr>
        <p:sp>
          <p:nvSpPr>
            <p:cNvPr id="28" name="L 도형 27"/>
            <p:cNvSpPr/>
            <p:nvPr/>
          </p:nvSpPr>
          <p:spPr>
            <a:xfrm>
              <a:off x="3812662" y="1791406"/>
              <a:ext cx="2127374" cy="2062136"/>
            </a:xfrm>
            <a:prstGeom prst="corner">
              <a:avLst/>
            </a:prstGeom>
            <a:solidFill>
              <a:srgbClr val="BAE0E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833143" y="1788889"/>
              <a:ext cx="3234273" cy="1140923"/>
            </a:xfrm>
            <a:prstGeom prst="rect">
              <a:avLst/>
            </a:prstGeom>
            <a:solidFill>
              <a:srgbClr val="ECA2B4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812661" y="3853542"/>
              <a:ext cx="1142984" cy="1959429"/>
            </a:xfrm>
            <a:prstGeom prst="rect">
              <a:avLst/>
            </a:prstGeom>
            <a:solidFill>
              <a:srgbClr val="F7CAC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L 도형 33"/>
            <p:cNvSpPr/>
            <p:nvPr/>
          </p:nvSpPr>
          <p:spPr>
            <a:xfrm rot="10800000">
              <a:off x="5940035" y="2929812"/>
              <a:ext cx="2127379" cy="1856792"/>
            </a:xfrm>
            <a:prstGeom prst="corner">
              <a:avLst/>
            </a:prstGeom>
            <a:solidFill>
              <a:srgbClr val="9DD4D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955645" y="4786604"/>
              <a:ext cx="3111769" cy="1026367"/>
            </a:xfrm>
            <a:prstGeom prst="rect">
              <a:avLst/>
            </a:prstGeom>
            <a:solidFill>
              <a:srgbClr val="BAE0E3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34940" y="5152149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유통과정 최소화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6576" y="2193042"/>
              <a:ext cx="196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오랜 수출의 경험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99079" y="1999652"/>
              <a:ext cx="461665" cy="1645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dirty="0"/>
                <a:t>제품의 차별화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45734" y="4142000"/>
              <a:ext cx="461665" cy="140038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dirty="0"/>
                <a:t>신속한 대응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80575" y="3162682"/>
              <a:ext cx="461665" cy="14821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dirty="0"/>
                <a:t>준비된 자세 </a:t>
              </a:r>
            </a:p>
          </p:txBody>
        </p:sp>
        <p:cxnSp>
          <p:nvCxnSpPr>
            <p:cNvPr id="8" name="연결선: 꺾임 7">
              <a:extLst>
                <a:ext uri="{FF2B5EF4-FFF2-40B4-BE49-F238E27FC236}">
                  <a16:creationId xmlns:a16="http://schemas.microsoft.com/office/drawing/2014/main" xmlns="" id="{EF67F787-6DA2-4D7E-AE98-3BB20FDD7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529" y="1420503"/>
              <a:ext cx="813038" cy="36838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A0E7A75-BA47-4070-9FAE-F28A9E0F7794}"/>
                </a:ext>
              </a:extLst>
            </p:cNvPr>
            <p:cNvSpPr txBox="1"/>
            <p:nvPr/>
          </p:nvSpPr>
          <p:spPr>
            <a:xfrm>
              <a:off x="7455113" y="1235364"/>
              <a:ext cx="3927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2013</a:t>
              </a:r>
              <a:r>
                <a:rPr lang="ko-KR" altLang="en-US" dirty="0"/>
                <a:t>년 </a:t>
              </a:r>
              <a:r>
                <a:rPr lang="en-US" altLang="ko-KR" dirty="0"/>
                <a:t>~ 2021</a:t>
              </a:r>
              <a:r>
                <a:rPr lang="ko-KR" altLang="en-US" dirty="0"/>
                <a:t>년 현재 수출 진행 중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D1BF09B-56C6-4201-9280-67E02325F1C3}"/>
                </a:ext>
              </a:extLst>
            </p:cNvPr>
            <p:cNvSpPr txBox="1"/>
            <p:nvPr/>
          </p:nvSpPr>
          <p:spPr>
            <a:xfrm>
              <a:off x="8517414" y="2881721"/>
              <a:ext cx="3574287" cy="176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altLang="ko-KR" dirty="0"/>
                <a:t>4</a:t>
              </a:r>
              <a:r>
                <a:rPr lang="ko-KR" altLang="en-US" dirty="0"/>
                <a:t>개 국어 </a:t>
              </a:r>
              <a:r>
                <a:rPr lang="ko-KR" altLang="en-US" dirty="0" err="1"/>
                <a:t>카달로그</a:t>
              </a:r>
              <a:r>
                <a:rPr lang="ko-KR" altLang="en-US" dirty="0"/>
                <a:t> 보유</a:t>
              </a:r>
              <a:endParaRPr lang="en-US" altLang="ko-KR" dirty="0"/>
            </a:p>
            <a:p>
              <a:pPr>
                <a:lnSpc>
                  <a:spcPct val="150000"/>
                </a:lnSpc>
              </a:pPr>
              <a:r>
                <a:rPr lang="en-US" altLang="ko-KR" dirty="0"/>
                <a:t>   (</a:t>
              </a:r>
              <a:r>
                <a:rPr lang="ko-KR" altLang="en-US" dirty="0"/>
                <a:t>한국어</a:t>
              </a:r>
              <a:r>
                <a:rPr lang="en-US" altLang="ko-KR" dirty="0"/>
                <a:t>, </a:t>
              </a:r>
              <a:r>
                <a:rPr lang="ko-KR" altLang="en-US" dirty="0"/>
                <a:t>영어</a:t>
              </a:r>
              <a:r>
                <a:rPr lang="en-US" altLang="ko-KR" dirty="0"/>
                <a:t>, </a:t>
              </a:r>
              <a:r>
                <a:rPr lang="ko-KR" altLang="en-US" dirty="0"/>
                <a:t>중국어</a:t>
              </a:r>
              <a:r>
                <a:rPr lang="en-US" altLang="ko-KR" dirty="0"/>
                <a:t>, </a:t>
              </a:r>
              <a:r>
                <a:rPr lang="ko-KR" altLang="en-US" dirty="0"/>
                <a:t>일본어</a:t>
              </a:r>
              <a:r>
                <a:rPr lang="en-US" altLang="ko-KR" dirty="0"/>
                <a:t>)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ko-KR" altLang="en-US" dirty="0"/>
                <a:t>온라인 미팅</a:t>
              </a:r>
              <a:r>
                <a:rPr lang="en-US" altLang="ko-KR" dirty="0"/>
                <a:t>, </a:t>
              </a:r>
              <a:r>
                <a:rPr lang="ko-KR" altLang="en-US" dirty="0"/>
                <a:t>해외거점센터를 </a:t>
              </a:r>
              <a:endParaRPr lang="en-US" altLang="ko-KR" dirty="0"/>
            </a:p>
            <a:p>
              <a:pPr>
                <a:lnSpc>
                  <a:spcPct val="150000"/>
                </a:lnSpc>
              </a:pPr>
              <a:r>
                <a:rPr lang="en-US" altLang="ko-KR" dirty="0"/>
                <a:t>   </a:t>
              </a:r>
              <a:r>
                <a:rPr lang="ko-KR" altLang="en-US" dirty="0"/>
                <a:t> 활용한 수출 준비</a:t>
              </a: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xmlns="" id="{449C44F6-638B-4919-8E75-0663DD5585A7}"/>
                </a:ext>
              </a:extLst>
            </p:cNvPr>
            <p:cNvCxnSpPr/>
            <p:nvPr/>
          </p:nvCxnSpPr>
          <p:spPr>
            <a:xfrm>
              <a:off x="8067414" y="3162682"/>
              <a:ext cx="448512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연결선: 꺾임 21">
              <a:extLst>
                <a:ext uri="{FF2B5EF4-FFF2-40B4-BE49-F238E27FC236}">
                  <a16:creationId xmlns:a16="http://schemas.microsoft.com/office/drawing/2014/main" xmlns="" id="{94578174-56E5-4FFA-B69E-C01DB604D5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556920" y="5835215"/>
              <a:ext cx="561324" cy="516835"/>
            </a:xfrm>
            <a:prstGeom prst="bentConnector3">
              <a:avLst>
                <a:gd name="adj1" fmla="val 101939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A53806C-B847-486A-92EF-FDA87213D7E3}"/>
                </a:ext>
              </a:extLst>
            </p:cNvPr>
            <p:cNvSpPr txBox="1"/>
            <p:nvPr/>
          </p:nvSpPr>
          <p:spPr>
            <a:xfrm>
              <a:off x="6126865" y="6225859"/>
              <a:ext cx="2656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고품질 </a:t>
              </a:r>
              <a:r>
                <a:rPr lang="ko-KR" altLang="en-US" dirty="0" err="1"/>
                <a:t>저단가</a:t>
              </a:r>
              <a:r>
                <a:rPr lang="ko-KR" altLang="en-US" dirty="0"/>
                <a:t> 유지가능</a:t>
              </a: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xmlns="" id="{91A2E88B-BFA8-4108-B630-6A5BC5F2854C}"/>
                </a:ext>
              </a:extLst>
            </p:cNvPr>
            <p:cNvCxnSpPr/>
            <p:nvPr/>
          </p:nvCxnSpPr>
          <p:spPr>
            <a:xfrm flipH="1">
              <a:off x="3207026" y="2193042"/>
              <a:ext cx="60563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0D036BE-3CD1-4B40-85F5-DA78ED4E83EC}"/>
                </a:ext>
              </a:extLst>
            </p:cNvPr>
            <p:cNvSpPr txBox="1"/>
            <p:nvPr/>
          </p:nvSpPr>
          <p:spPr>
            <a:xfrm>
              <a:off x="589060" y="1999652"/>
              <a:ext cx="2507417" cy="1285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/>
                <a:t>김 제조의 모든 단계를</a:t>
              </a:r>
              <a:endParaRPr lang="en-US" altLang="ko-KR" dirty="0"/>
            </a:p>
            <a:p>
              <a:pPr algn="ctr">
                <a:lnSpc>
                  <a:spcPct val="150000"/>
                </a:lnSpc>
              </a:pPr>
              <a:r>
                <a:rPr lang="ko-KR" altLang="en-US" dirty="0"/>
                <a:t>직접 운영하면서 </a:t>
              </a:r>
              <a:endParaRPr lang="en-US" altLang="ko-KR" dirty="0"/>
            </a:p>
            <a:p>
              <a:pPr algn="ctr">
                <a:lnSpc>
                  <a:spcPct val="150000"/>
                </a:lnSpc>
              </a:pPr>
              <a:r>
                <a:rPr lang="ko-KR" altLang="en-US" dirty="0"/>
                <a:t>제품의 품질을 높임</a:t>
              </a:r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xmlns="" id="{AF02D3CD-A357-4C3E-A60A-27198F150B91}"/>
                </a:ext>
              </a:extLst>
            </p:cNvPr>
            <p:cNvCxnSpPr/>
            <p:nvPr/>
          </p:nvCxnSpPr>
          <p:spPr>
            <a:xfrm flipH="1">
              <a:off x="3191790" y="4842191"/>
              <a:ext cx="60563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A72C26-35F0-46BF-917D-ED75FFE4C050}"/>
                </a:ext>
              </a:extLst>
            </p:cNvPr>
            <p:cNvSpPr txBox="1"/>
            <p:nvPr/>
          </p:nvSpPr>
          <p:spPr>
            <a:xfrm>
              <a:off x="353154" y="4380526"/>
              <a:ext cx="31999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/>
                <a:t>수입자가 원하는 </a:t>
              </a:r>
              <a:r>
                <a:rPr lang="ko-KR" altLang="en-US" dirty="0" err="1"/>
                <a:t>스펙의</a:t>
              </a:r>
              <a:endParaRPr lang="en-US" altLang="ko-KR" dirty="0"/>
            </a:p>
            <a:p>
              <a:pPr algn="ctr">
                <a:lnSpc>
                  <a:spcPct val="150000"/>
                </a:lnSpc>
              </a:pPr>
              <a:r>
                <a:rPr lang="ko-KR" altLang="en-US" dirty="0"/>
                <a:t>제품을 신속하게 샘플링 가능</a:t>
              </a:r>
              <a:endParaRPr lang="en-US" altLang="ko-KR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28545" y="518234"/>
            <a:ext cx="3151477" cy="615820"/>
            <a:chOff x="1321669" y="4910628"/>
            <a:chExt cx="3151477" cy="615820"/>
          </a:xfrm>
        </p:grpSpPr>
        <p:sp>
          <p:nvSpPr>
            <p:cNvPr id="37" name="직사각형 36"/>
            <p:cNvSpPr/>
            <p:nvPr/>
          </p:nvSpPr>
          <p:spPr>
            <a:xfrm>
              <a:off x="1853514" y="4994603"/>
              <a:ext cx="2619632" cy="531845"/>
            </a:xfrm>
            <a:prstGeom prst="rect">
              <a:avLst/>
            </a:prstGeom>
            <a:solidFill>
              <a:srgbClr val="F7C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회사 장점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정오각형 42"/>
            <p:cNvSpPr/>
            <p:nvPr/>
          </p:nvSpPr>
          <p:spPr>
            <a:xfrm>
              <a:off x="1321669" y="4910628"/>
              <a:ext cx="662474" cy="615820"/>
            </a:xfrm>
            <a:prstGeom prst="pentagon">
              <a:avLst/>
            </a:prstGeom>
            <a:solidFill>
              <a:srgbClr val="E37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33061" y="665156"/>
            <a:ext cx="3151475" cy="615820"/>
            <a:chOff x="1321671" y="1807489"/>
            <a:chExt cx="3151475" cy="615820"/>
          </a:xfrm>
        </p:grpSpPr>
        <p:sp>
          <p:nvSpPr>
            <p:cNvPr id="12" name="직사각형 11"/>
            <p:cNvSpPr/>
            <p:nvPr/>
          </p:nvSpPr>
          <p:spPr>
            <a:xfrm>
              <a:off x="1853514" y="1891464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주요 제품 소개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321671" y="1807489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5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83568" y="1700808"/>
            <a:ext cx="3672408" cy="219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464904" y="1575720"/>
            <a:ext cx="3600000" cy="4723807"/>
            <a:chOff x="1464904" y="1575720"/>
            <a:chExt cx="3600000" cy="4723807"/>
          </a:xfrm>
        </p:grpSpPr>
        <p:sp>
          <p:nvSpPr>
            <p:cNvPr id="13" name="직사각형 12"/>
            <p:cNvSpPr/>
            <p:nvPr/>
          </p:nvSpPr>
          <p:spPr>
            <a:xfrm>
              <a:off x="1464904" y="1575720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818" y="1658670"/>
              <a:ext cx="1994100" cy="1994100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1464904" y="4139527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4904" y="4180282"/>
              <a:ext cx="3600000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err="1" smtClean="0"/>
                <a:t>고군산</a:t>
              </a:r>
              <a:r>
                <a:rPr lang="ko-KR" altLang="en-US" sz="2000" b="1" dirty="0" smtClean="0"/>
                <a:t> 함초김</a:t>
              </a:r>
              <a:endParaRPr lang="en-US" altLang="ko-KR" sz="2000" b="1" dirty="0" smtClean="0"/>
            </a:p>
            <a:p>
              <a:pPr algn="ctr">
                <a:lnSpc>
                  <a:spcPct val="150000"/>
                </a:lnSpc>
              </a:pPr>
              <a:endParaRPr lang="en-US" altLang="ko-KR" sz="10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김원산지       국산</a:t>
              </a:r>
              <a:r>
                <a:rPr lang="en-US" altLang="ko-KR" sz="1400" dirty="0" smtClean="0"/>
                <a:t>(60%)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함 초            국산</a:t>
              </a:r>
              <a:r>
                <a:rPr lang="en-US" altLang="ko-KR" sz="1400" dirty="0" smtClean="0"/>
                <a:t>(2%)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식품의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유형       </a:t>
              </a:r>
              <a:r>
                <a:rPr lang="ko-KR" altLang="en-US" sz="1400" dirty="0" err="1" smtClean="0"/>
                <a:t>조미김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err="1" smtClean="0"/>
                <a:t>내용량</a:t>
              </a:r>
              <a:r>
                <a:rPr lang="ko-KR" altLang="en-US" sz="1400" dirty="0" smtClean="0"/>
                <a:t>           </a:t>
              </a:r>
              <a:r>
                <a:rPr lang="en-US" altLang="ko-KR" sz="1400" dirty="0" smtClean="0"/>
                <a:t>5</a:t>
              </a:r>
              <a:r>
                <a:rPr lang="ko-KR" altLang="en-US" sz="1400" dirty="0" smtClean="0"/>
                <a:t>매</a:t>
              </a:r>
              <a:r>
                <a:rPr lang="en-US" altLang="ko-KR" sz="1400" dirty="0" smtClean="0"/>
                <a:t>(20g)</a:t>
              </a:r>
              <a:endParaRPr lang="en-US" altLang="ko-KR" sz="14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198628" y="1566826"/>
            <a:ext cx="3600000" cy="4723807"/>
            <a:chOff x="1464904" y="1575720"/>
            <a:chExt cx="3600000" cy="4723807"/>
          </a:xfrm>
        </p:grpSpPr>
        <p:sp>
          <p:nvSpPr>
            <p:cNvPr id="27" name="직사각형 26"/>
            <p:cNvSpPr/>
            <p:nvPr/>
          </p:nvSpPr>
          <p:spPr>
            <a:xfrm>
              <a:off x="1464904" y="1575720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464904" y="4139527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4904" y="4180282"/>
              <a:ext cx="3600000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err="1" smtClean="0"/>
                <a:t>고군산</a:t>
              </a:r>
              <a:r>
                <a:rPr lang="ko-KR" altLang="en-US" sz="2000" b="1" dirty="0" smtClean="0"/>
                <a:t> </a:t>
              </a:r>
              <a:r>
                <a:rPr lang="ko-KR" altLang="en-US" sz="2000" b="1" dirty="0" err="1" smtClean="0"/>
                <a:t>파래김</a:t>
              </a:r>
              <a:endParaRPr lang="en-US" altLang="ko-KR" sz="2000" b="1" dirty="0" smtClean="0"/>
            </a:p>
            <a:p>
              <a:pPr algn="ctr">
                <a:lnSpc>
                  <a:spcPct val="150000"/>
                </a:lnSpc>
              </a:pPr>
              <a:endParaRPr lang="en-US" altLang="ko-KR" sz="10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김원산지       국산</a:t>
              </a:r>
              <a:r>
                <a:rPr lang="en-US" altLang="ko-KR" sz="1400" dirty="0" smtClean="0"/>
                <a:t>(60%)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함 초            국산</a:t>
              </a:r>
              <a:r>
                <a:rPr lang="en-US" altLang="ko-KR" sz="1400" dirty="0" smtClean="0"/>
                <a:t>(2%)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식품의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유형       </a:t>
              </a:r>
              <a:r>
                <a:rPr lang="ko-KR" altLang="en-US" sz="1400" dirty="0" err="1" smtClean="0"/>
                <a:t>조미김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err="1" smtClean="0"/>
                <a:t>내용량</a:t>
              </a:r>
              <a:r>
                <a:rPr lang="ko-KR" altLang="en-US" sz="1400" dirty="0" smtClean="0"/>
                <a:t>           </a:t>
              </a:r>
              <a:r>
                <a:rPr lang="en-US" altLang="ko-KR" sz="1400" dirty="0" smtClean="0"/>
                <a:t>5</a:t>
              </a:r>
              <a:r>
                <a:rPr lang="ko-KR" altLang="en-US" sz="1400" dirty="0" smtClean="0"/>
                <a:t>매</a:t>
              </a:r>
              <a:r>
                <a:rPr lang="en-US" altLang="ko-KR" sz="1400" dirty="0" smtClean="0"/>
                <a:t>(20g)</a:t>
              </a:r>
              <a:endParaRPr lang="en-US" altLang="ko-KR" sz="1400" dirty="0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06" y="1638523"/>
            <a:ext cx="2014247" cy="20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42391" y="663397"/>
            <a:ext cx="3142145" cy="617579"/>
            <a:chOff x="1331001" y="1805730"/>
            <a:chExt cx="3142145" cy="617579"/>
          </a:xfrm>
        </p:grpSpPr>
        <p:sp>
          <p:nvSpPr>
            <p:cNvPr id="12" name="직사각형 11"/>
            <p:cNvSpPr/>
            <p:nvPr/>
          </p:nvSpPr>
          <p:spPr>
            <a:xfrm>
              <a:off x="1853514" y="1891464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주요 제품 소개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331001" y="1805730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5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83568" y="1700808"/>
            <a:ext cx="3672408" cy="219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464904" y="1575720"/>
            <a:ext cx="3600000" cy="4723807"/>
            <a:chOff x="1464904" y="1575720"/>
            <a:chExt cx="3600000" cy="4723807"/>
          </a:xfrm>
        </p:grpSpPr>
        <p:sp>
          <p:nvSpPr>
            <p:cNvPr id="13" name="직사각형 12"/>
            <p:cNvSpPr/>
            <p:nvPr/>
          </p:nvSpPr>
          <p:spPr>
            <a:xfrm>
              <a:off x="1464904" y="1575720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464904" y="4139527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4904" y="4366890"/>
              <a:ext cx="360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err="1" smtClean="0"/>
                <a:t>고군산</a:t>
              </a:r>
              <a:r>
                <a:rPr lang="ko-KR" altLang="en-US" sz="2000" b="1" dirty="0" smtClean="0"/>
                <a:t> 곱창돌김</a:t>
              </a:r>
              <a:endParaRPr lang="en-US" altLang="ko-KR" sz="2000" b="1" dirty="0" smtClean="0"/>
            </a:p>
            <a:p>
              <a:pPr algn="ctr">
                <a:lnSpc>
                  <a:spcPct val="150000"/>
                </a:lnSpc>
              </a:pPr>
              <a:endParaRPr lang="en-US" altLang="ko-KR" sz="10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김원산지       국산</a:t>
              </a:r>
              <a:r>
                <a:rPr lang="en-US" altLang="ko-KR" sz="1400" dirty="0" smtClean="0"/>
                <a:t>(100%)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식품의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유형       </a:t>
              </a:r>
              <a:r>
                <a:rPr lang="ko-KR" altLang="en-US" sz="1400" dirty="0" err="1" smtClean="0"/>
                <a:t>조미김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err="1" smtClean="0"/>
                <a:t>내용량</a:t>
              </a:r>
              <a:r>
                <a:rPr lang="ko-KR" altLang="en-US" sz="1400" dirty="0" smtClean="0"/>
                <a:t>           </a:t>
              </a:r>
              <a:r>
                <a:rPr lang="en-US" altLang="ko-KR" sz="1400" dirty="0" smtClean="0"/>
                <a:t>5</a:t>
              </a:r>
              <a:r>
                <a:rPr lang="ko-KR" altLang="en-US" sz="1400" dirty="0" smtClean="0"/>
                <a:t>매</a:t>
              </a:r>
              <a:r>
                <a:rPr lang="en-US" altLang="ko-KR" sz="1400" dirty="0" smtClean="0"/>
                <a:t>(20g)</a:t>
              </a:r>
              <a:endParaRPr lang="en-US" altLang="ko-KR" sz="14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198628" y="1566826"/>
            <a:ext cx="3600000" cy="4723807"/>
            <a:chOff x="1464904" y="1575720"/>
            <a:chExt cx="3600000" cy="4723807"/>
          </a:xfrm>
        </p:grpSpPr>
        <p:sp>
          <p:nvSpPr>
            <p:cNvPr id="27" name="직사각형 26"/>
            <p:cNvSpPr/>
            <p:nvPr/>
          </p:nvSpPr>
          <p:spPr>
            <a:xfrm>
              <a:off x="1464904" y="1575720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464904" y="4139527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64" y="1613180"/>
            <a:ext cx="2085079" cy="2085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98628" y="4366890"/>
            <a:ext cx="360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 smtClean="0"/>
              <a:t>고군산</a:t>
            </a:r>
            <a:r>
              <a:rPr lang="ko-KR" altLang="en-US" sz="2000" b="1" dirty="0" smtClean="0"/>
              <a:t> 도시락김</a:t>
            </a:r>
            <a:endParaRPr lang="en-US" altLang="ko-KR" sz="2000" b="1" dirty="0" smtClean="0"/>
          </a:p>
          <a:p>
            <a:pPr algn="ctr">
              <a:lnSpc>
                <a:spcPct val="150000"/>
              </a:lnSpc>
            </a:pPr>
            <a:endParaRPr lang="en-US" altLang="ko-KR" sz="1000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dirty="0" smtClean="0"/>
              <a:t>김원산지       국산</a:t>
            </a:r>
            <a:r>
              <a:rPr lang="en-US" altLang="ko-KR" sz="1400" dirty="0" smtClean="0"/>
              <a:t>(60%)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 smtClean="0"/>
              <a:t>식품의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유형       </a:t>
            </a:r>
            <a:r>
              <a:rPr lang="ko-KR" altLang="en-US" sz="1400" dirty="0" err="1" smtClean="0"/>
              <a:t>조미김</a:t>
            </a:r>
            <a:endParaRPr lang="en-US" altLang="ko-KR" sz="1400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dirty="0" err="1" smtClean="0"/>
              <a:t>내용량</a:t>
            </a:r>
            <a:r>
              <a:rPr lang="ko-KR" altLang="en-US" sz="1400" dirty="0" smtClean="0"/>
              <a:t>           </a:t>
            </a:r>
            <a:r>
              <a:rPr lang="en-US" altLang="ko-KR" sz="1400" dirty="0" smtClean="0"/>
              <a:t>9</a:t>
            </a:r>
            <a:r>
              <a:rPr lang="ko-KR" altLang="en-US" sz="1400" dirty="0" smtClean="0"/>
              <a:t>매</a:t>
            </a:r>
            <a:r>
              <a:rPr lang="en-US" altLang="ko-KR" sz="1400" dirty="0" smtClean="0"/>
              <a:t>(5g)</a:t>
            </a:r>
            <a:endParaRPr lang="en-US" altLang="ko-KR" sz="14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7" y="1780212"/>
            <a:ext cx="2031077" cy="17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5271796"/>
            <a:ext cx="1604865" cy="1586204"/>
          </a:xfrm>
          <a:prstGeom prst="rtTriangle">
            <a:avLst/>
          </a:prstGeom>
          <a:solidFill>
            <a:srgbClr val="BA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405257" y="167951"/>
            <a:ext cx="2786743" cy="307910"/>
          </a:xfrm>
          <a:prstGeom prst="rect">
            <a:avLst/>
          </a:prstGeom>
          <a:solidFill>
            <a:srgbClr val="E3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933061" y="665156"/>
            <a:ext cx="3151475" cy="615820"/>
            <a:chOff x="1321671" y="1807489"/>
            <a:chExt cx="3151475" cy="615820"/>
          </a:xfrm>
        </p:grpSpPr>
        <p:sp>
          <p:nvSpPr>
            <p:cNvPr id="12" name="직사각형 11"/>
            <p:cNvSpPr/>
            <p:nvPr/>
          </p:nvSpPr>
          <p:spPr>
            <a:xfrm>
              <a:off x="1853514" y="1891464"/>
              <a:ext cx="2619632" cy="531845"/>
            </a:xfrm>
            <a:prstGeom prst="rect">
              <a:avLst/>
            </a:prstGeom>
            <a:solidFill>
              <a:srgbClr val="9DD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주요 제품 소개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정오각형 14"/>
            <p:cNvSpPr/>
            <p:nvPr/>
          </p:nvSpPr>
          <p:spPr>
            <a:xfrm>
              <a:off x="1321671" y="1807489"/>
              <a:ext cx="662474" cy="615820"/>
            </a:xfrm>
            <a:prstGeom prst="pentagon">
              <a:avLst/>
            </a:prstGeom>
            <a:solidFill>
              <a:srgbClr val="BAE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</a:rPr>
                <a:t>5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83568" y="1700808"/>
            <a:ext cx="3672408" cy="219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236365" y="1575720"/>
            <a:ext cx="3828539" cy="4723807"/>
            <a:chOff x="1236365" y="1575720"/>
            <a:chExt cx="3828539" cy="4723807"/>
          </a:xfrm>
        </p:grpSpPr>
        <p:sp>
          <p:nvSpPr>
            <p:cNvPr id="13" name="직사각형 12"/>
            <p:cNvSpPr/>
            <p:nvPr/>
          </p:nvSpPr>
          <p:spPr>
            <a:xfrm>
              <a:off x="1464904" y="1575720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464904" y="4139527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6365" y="4342364"/>
              <a:ext cx="360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/>
                <a:t>      </a:t>
              </a:r>
              <a:r>
                <a:rPr lang="ko-KR" altLang="en-US" sz="2000" b="1" dirty="0" err="1" smtClean="0"/>
                <a:t>김밥용김</a:t>
              </a:r>
              <a:endParaRPr lang="en-US" altLang="ko-KR" sz="2000" b="1" dirty="0" smtClean="0"/>
            </a:p>
            <a:p>
              <a:pPr algn="ctr">
                <a:lnSpc>
                  <a:spcPct val="150000"/>
                </a:lnSpc>
              </a:pPr>
              <a:endParaRPr lang="en-US" altLang="ko-KR" sz="1000" dirty="0" smtClean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 smtClean="0"/>
                <a:t>김원산지       국산</a:t>
              </a:r>
              <a:r>
                <a:rPr lang="en-US" altLang="ko-KR" sz="1400" dirty="0" smtClean="0"/>
                <a:t>(100%)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/>
                <a:t>           식품의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유형      </a:t>
              </a:r>
              <a:r>
                <a:rPr lang="ko-KR" altLang="en-US" sz="1400" dirty="0" err="1" smtClean="0"/>
                <a:t>조미김</a:t>
              </a:r>
              <a:endParaRPr lang="en-US" altLang="ko-KR" sz="1400" dirty="0" smtClean="0"/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/>
                <a:t>           </a:t>
              </a:r>
              <a:r>
                <a:rPr lang="ko-KR" altLang="en-US" sz="1400" dirty="0" err="1" smtClean="0"/>
                <a:t>내용량</a:t>
              </a:r>
              <a:r>
                <a:rPr lang="ko-KR" altLang="en-US" sz="1400" dirty="0" smtClean="0"/>
                <a:t>     </a:t>
              </a:r>
              <a:r>
                <a:rPr lang="en-US" altLang="ko-KR" sz="1400" dirty="0" smtClean="0"/>
                <a:t>10</a:t>
              </a:r>
              <a:r>
                <a:rPr lang="ko-KR" altLang="en-US" sz="1400" dirty="0" smtClean="0"/>
                <a:t>매</a:t>
              </a:r>
              <a:r>
                <a:rPr lang="en-US" altLang="ko-KR" sz="1400" dirty="0" smtClean="0"/>
                <a:t>(20g)/100</a:t>
              </a:r>
              <a:r>
                <a:rPr lang="ko-KR" altLang="en-US" sz="1400" dirty="0" smtClean="0"/>
                <a:t>매</a:t>
              </a:r>
              <a:r>
                <a:rPr lang="en-US" altLang="ko-KR" sz="1400" dirty="0" smtClean="0"/>
                <a:t>(220g)</a:t>
              </a:r>
              <a:endParaRPr lang="en-US" altLang="ko-KR" sz="14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198628" y="1566826"/>
            <a:ext cx="3600000" cy="4723807"/>
            <a:chOff x="1464904" y="1575720"/>
            <a:chExt cx="3600000" cy="4723807"/>
          </a:xfrm>
        </p:grpSpPr>
        <p:sp>
          <p:nvSpPr>
            <p:cNvPr id="27" name="직사각형 26"/>
            <p:cNvSpPr/>
            <p:nvPr/>
          </p:nvSpPr>
          <p:spPr>
            <a:xfrm>
              <a:off x="1464904" y="1575720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464904" y="4139527"/>
              <a:ext cx="3600000" cy="21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38" y="1684783"/>
            <a:ext cx="1536436" cy="18962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80" y="1684783"/>
            <a:ext cx="1948024" cy="19480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70438" y="4310572"/>
            <a:ext cx="360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/>
              <a:t>        </a:t>
            </a:r>
            <a:r>
              <a:rPr lang="ko-KR" altLang="en-US" sz="2000" b="1" dirty="0" err="1" smtClean="0"/>
              <a:t>스시용김</a:t>
            </a:r>
            <a:endParaRPr lang="en-US" altLang="ko-KR" sz="2000" b="1" dirty="0" smtClean="0"/>
          </a:p>
          <a:p>
            <a:pPr algn="ctr">
              <a:lnSpc>
                <a:spcPct val="150000"/>
              </a:lnSpc>
            </a:pPr>
            <a:endParaRPr lang="en-US" altLang="ko-KR" sz="1000" dirty="0" smtClean="0"/>
          </a:p>
          <a:p>
            <a:pPr algn="ctr">
              <a:lnSpc>
                <a:spcPct val="150000"/>
              </a:lnSpc>
            </a:pPr>
            <a:r>
              <a:rPr lang="ko-KR" altLang="en-US" sz="1400" dirty="0" smtClean="0"/>
              <a:t>김원산지       국산</a:t>
            </a:r>
            <a:r>
              <a:rPr lang="en-US" altLang="ko-KR" sz="1400" dirty="0" smtClean="0"/>
              <a:t>(100%)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           식품의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유형      </a:t>
            </a:r>
            <a:r>
              <a:rPr lang="ko-KR" altLang="en-US" sz="1400" dirty="0" err="1" smtClean="0"/>
              <a:t>조미김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           </a:t>
            </a:r>
            <a:r>
              <a:rPr lang="ko-KR" altLang="en-US" sz="1400" dirty="0" err="1" smtClean="0"/>
              <a:t>내용량</a:t>
            </a:r>
            <a:r>
              <a:rPr lang="ko-KR" altLang="en-US" sz="1400" dirty="0" smtClean="0"/>
              <a:t>     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매</a:t>
            </a:r>
            <a:r>
              <a:rPr lang="en-US" altLang="ko-KR" sz="1400" dirty="0" smtClean="0"/>
              <a:t>(125g)/100</a:t>
            </a:r>
            <a:r>
              <a:rPr lang="ko-KR" altLang="en-US" sz="1400" dirty="0" smtClean="0"/>
              <a:t>매</a:t>
            </a:r>
            <a:r>
              <a:rPr lang="en-US" altLang="ko-KR" sz="1400" dirty="0" smtClean="0"/>
              <a:t>(250g)</a:t>
            </a:r>
            <a:endParaRPr lang="en-US" altLang="ko-KR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78" y="1596923"/>
            <a:ext cx="1691650" cy="198413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55" y="1623681"/>
            <a:ext cx="1567232" cy="19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407</Words>
  <Application>Microsoft Office PowerPoint</Application>
  <PresentationFormat>와이드스크린</PresentationFormat>
  <Paragraphs>120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101</cp:revision>
  <dcterms:created xsi:type="dcterms:W3CDTF">2021-04-19T02:41:21Z</dcterms:created>
  <dcterms:modified xsi:type="dcterms:W3CDTF">2021-10-08T06:26:31Z</dcterms:modified>
</cp:coreProperties>
</file>