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9D7"/>
    <a:srgbClr val="DC3096"/>
    <a:srgbClr val="CBA1A2"/>
    <a:srgbClr val="E785BF"/>
    <a:srgbClr val="FEECF1"/>
    <a:srgbClr val="FAB4C8"/>
    <a:srgbClr val="F67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1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85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87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36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78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400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33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12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243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34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58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A222E-9E92-4D5B-85E6-08473A2D006C}" type="datetimeFigureOut">
              <a:rPr lang="ko-KR" altLang="en-US" smtClean="0"/>
              <a:t>2023-01-19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A0946-A5E4-4CAC-B881-7E02531316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26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77082" y="785232"/>
            <a:ext cx="6030687" cy="817154"/>
          </a:xfrm>
          <a:noFill/>
        </p:spPr>
        <p:txBody>
          <a:bodyPr>
            <a:noAutofit/>
          </a:bodyPr>
          <a:lstStyle/>
          <a:p>
            <a:pPr algn="l"/>
            <a:r>
              <a:rPr lang="ko-KR" altLang="en-US" sz="18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경주시보건소와 </a:t>
            </a:r>
            <a:r>
              <a:rPr lang="ko-KR" altLang="en-US" sz="18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함께하는 </a:t>
            </a:r>
            <a:r>
              <a:rPr lang="en-US" altLang="ko-KR" sz="48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/>
            </a:r>
            <a:br>
              <a:rPr lang="en-US" altLang="ko-KR" sz="48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</a:br>
            <a:r>
              <a:rPr lang="en-US" altLang="ko-KR" sz="2400" b="1" dirty="0">
                <a:solidFill>
                  <a:srgbClr val="F6769B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rPr>
              <a:t>『</a:t>
            </a:r>
            <a:r>
              <a:rPr lang="ko-KR" altLang="en-US" sz="2400" b="1" dirty="0">
                <a:solidFill>
                  <a:srgbClr val="F6769B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rPr>
              <a:t>다문화가족 이주여성 건강검진 지원사업</a:t>
            </a:r>
            <a:r>
              <a:rPr lang="en-US" altLang="ko-KR" sz="2400" b="1" dirty="0">
                <a:solidFill>
                  <a:srgbClr val="F6769B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rPr>
              <a:t>』</a:t>
            </a:r>
            <a:endParaRPr lang="ko-KR" altLang="en-US" sz="2400" b="1" dirty="0">
              <a:solidFill>
                <a:srgbClr val="F6769B"/>
              </a:solidFill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10943" y="8444605"/>
            <a:ext cx="5566118" cy="707313"/>
          </a:xfrm>
          <a:solidFill>
            <a:srgbClr val="FBC9D7"/>
          </a:solidFill>
        </p:spPr>
        <p:txBody>
          <a:bodyPr>
            <a:noAutofit/>
          </a:bodyPr>
          <a:lstStyle/>
          <a:p>
            <a:r>
              <a:rPr lang="ko-KR" altLang="en-US" sz="14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다문화가족 이주여성의 질병예방과 건강증진을 위하여 </a:t>
            </a:r>
            <a:endParaRPr lang="en-US" altLang="ko-KR" sz="1400" dirty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4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 다음과 같이 건강검진을 지원하오니 많은 신청 </a:t>
            </a:r>
            <a:r>
              <a:rPr lang="ko-KR" altLang="en-US" sz="1400" dirty="0" err="1">
                <a:latin typeface="휴먼엑스포" panose="02030504000101010101" pitchFamily="18" charset="-127"/>
                <a:ea typeface="휴먼엑스포" panose="02030504000101010101" pitchFamily="18" charset="-127"/>
              </a:rPr>
              <a:t>부탁드립니다</a:t>
            </a:r>
            <a:r>
              <a:rPr lang="en-US" altLang="ko-KR" sz="14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.</a:t>
            </a:r>
            <a:endParaRPr lang="ko-KR" altLang="en-US" sz="1400" dirty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277082" y="283745"/>
            <a:ext cx="6284422" cy="9348537"/>
          </a:xfrm>
          <a:prstGeom prst="roundRect">
            <a:avLst/>
          </a:prstGeom>
          <a:noFill/>
          <a:ln w="76200">
            <a:solidFill>
              <a:srgbClr val="DC30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013"/>
          </a:p>
        </p:txBody>
      </p:sp>
      <p:sp>
        <p:nvSpPr>
          <p:cNvPr id="6" name="TextBox 5"/>
          <p:cNvSpPr txBox="1"/>
          <p:nvPr/>
        </p:nvSpPr>
        <p:spPr>
          <a:xfrm>
            <a:off x="324541" y="1676139"/>
            <a:ext cx="6138923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대     상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: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경주시에 주소를 두고 있는 다문화이주여성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150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명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(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한국인과 혼인한 경험이 있거나 혼인 중인 다문화 이주여성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)</a:t>
            </a:r>
          </a:p>
          <a:p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장    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소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: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경주시 지역 산부인과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,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경주시보건소 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증빙서류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: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혼인관계증명서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,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외국인등록증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(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주민등록증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) </a:t>
            </a:r>
          </a:p>
          <a:p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       ☞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검진기관에 제출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방    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법 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05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   대상자                  대상자                    병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105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의원                   보건소</a:t>
            </a:r>
            <a:endParaRPr lang="en-US" altLang="ko-KR" sz="105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05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병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105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의원방문              건강검진          보건소에 검진비용청구    병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105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의원에 비용지급</a:t>
            </a:r>
            <a:endParaRPr lang="en-US" altLang="ko-KR" sz="105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4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4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내    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용 </a:t>
            </a:r>
            <a:r>
              <a:rPr lang="en-US" altLang="ko-KR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〮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의료기관 건강검진 시 검진 비용 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en-US" altLang="ko-KR" sz="16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        1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인당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100,000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원 지급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en-US" altLang="ko-KR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            (1</a:t>
            </a:r>
            <a:r>
              <a:rPr lang="ko-KR" altLang="en-US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인 </a:t>
            </a:r>
            <a:r>
              <a:rPr lang="en-US" altLang="ko-KR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10</a:t>
            </a:r>
            <a:r>
              <a:rPr lang="ko-KR" altLang="en-US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만원 초과 시 보건소에 검진비용청구 불가</a:t>
            </a:r>
            <a:r>
              <a:rPr lang="en-US" altLang="ko-KR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)</a:t>
            </a:r>
          </a:p>
          <a:p>
            <a:r>
              <a:rPr lang="en-US" altLang="ko-KR" sz="14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 </a:t>
            </a:r>
            <a:r>
              <a:rPr lang="en-US" altLang="ko-KR" sz="14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         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〮 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보건소 건강검진 시 무료</a:t>
            </a:r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600" dirty="0"/>
          </a:p>
          <a:p>
            <a:endParaRPr lang="en-US" altLang="ko-KR" sz="1600" dirty="0" smtClean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◆ 문 의 처 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: </a:t>
            </a:r>
            <a:r>
              <a:rPr lang="ko-KR" altLang="en-US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경주시보건소 </a:t>
            </a:r>
            <a:r>
              <a:rPr lang="ko-KR" altLang="en-US" sz="1600" dirty="0" err="1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진료팀</a:t>
            </a:r>
            <a:r>
              <a:rPr lang="en-US" altLang="ko-KR" sz="1600" dirty="0" smtClean="0">
                <a:latin typeface="휴먼엑스포" panose="02030504000101010101" pitchFamily="18" charset="-127"/>
                <a:ea typeface="휴먼엑스포" panose="02030504000101010101" pitchFamily="18" charset="-127"/>
              </a:rPr>
              <a:t>(☎054-779-8635)</a:t>
            </a:r>
          </a:p>
          <a:p>
            <a:endParaRPr lang="en-US" altLang="ko-KR" sz="1400" dirty="0" smtClean="0"/>
          </a:p>
          <a:p>
            <a:r>
              <a:rPr lang="ko-KR" altLang="en-US" sz="1400" dirty="0" smtClean="0">
                <a:latin typeface="+mn-ea"/>
              </a:rPr>
              <a:t>  </a:t>
            </a:r>
            <a:endParaRPr lang="en-US" altLang="ko-KR" sz="1400" dirty="0" smtClean="0">
              <a:latin typeface="+mn-ea"/>
            </a:endParaRPr>
          </a:p>
          <a:p>
            <a:r>
              <a:rPr lang="en-US" altLang="ko-KR" sz="1400" dirty="0" smtClean="0">
                <a:latin typeface="+mn-ea"/>
              </a:rPr>
              <a:t> 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84014"/>
              </p:ext>
            </p:extLst>
          </p:nvPr>
        </p:nvGraphicFramePr>
        <p:xfrm>
          <a:off x="610943" y="6573868"/>
          <a:ext cx="5566118" cy="122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732"/>
                <a:gridCol w="4205386"/>
              </a:tblGrid>
              <a:tr h="3598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구     분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BC9D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검진항목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BC9D7"/>
                    </a:solidFill>
                  </a:tcPr>
                </a:tc>
              </a:tr>
              <a:tr h="3598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지역 산부인과</a:t>
                      </a:r>
                      <a:endParaRPr lang="ko-KR" altLang="en-US" dirty="0"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EEC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초음파</a:t>
                      </a:r>
                      <a:r>
                        <a:rPr lang="en-US" altLang="ko-KR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,</a:t>
                      </a:r>
                      <a:r>
                        <a:rPr lang="en-US" altLang="ko-KR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 </a:t>
                      </a:r>
                      <a:r>
                        <a:rPr lang="ko-KR" altLang="en-US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여성 암 검진</a:t>
                      </a:r>
                      <a:r>
                        <a:rPr lang="en-US" altLang="ko-KR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, </a:t>
                      </a:r>
                      <a:r>
                        <a:rPr lang="ko-KR" altLang="en-US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기타 부인과 질환검사</a:t>
                      </a:r>
                      <a:r>
                        <a:rPr lang="en-US" altLang="ko-KR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피임 및 루프 시술</a:t>
                      </a:r>
                      <a:endParaRPr lang="ko-KR" altLang="en-US" dirty="0"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EECF1"/>
                    </a:solidFill>
                  </a:tcPr>
                </a:tc>
              </a:tr>
              <a:tr h="3598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보건소</a:t>
                      </a:r>
                      <a:endParaRPr lang="ko-KR" altLang="en-US" dirty="0"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BC9D7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기본 혈액</a:t>
                      </a:r>
                      <a:r>
                        <a:rPr lang="ko-KR" altLang="en-US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〮</a:t>
                      </a:r>
                      <a:r>
                        <a:rPr lang="ko-KR" altLang="en-US" b="0" dirty="0" err="1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뇨</a:t>
                      </a:r>
                      <a:r>
                        <a:rPr lang="ko-KR" altLang="en-US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검사 </a:t>
                      </a:r>
                      <a:r>
                        <a:rPr lang="en-US" altLang="ko-KR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16</a:t>
                      </a:r>
                      <a:r>
                        <a:rPr lang="ko-KR" altLang="en-US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종</a:t>
                      </a:r>
                      <a:r>
                        <a:rPr lang="en-US" altLang="ko-KR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,</a:t>
                      </a:r>
                      <a:r>
                        <a:rPr lang="en-US" altLang="ko-KR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 Chest PA</a:t>
                      </a:r>
                      <a:r>
                        <a:rPr lang="ko-KR" altLang="en-US" baseline="0" dirty="0" smtClean="0">
                          <a:latin typeface="휴먼엑스포" panose="02030504000101010101" pitchFamily="18" charset="-127"/>
                          <a:ea typeface="휴먼엑스포" panose="02030504000101010101" pitchFamily="18" charset="-127"/>
                        </a:rPr>
                        <a:t>촬영</a:t>
                      </a:r>
                      <a:endParaRPr lang="ko-KR" altLang="en-US" dirty="0"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>
                    <a:solidFill>
                      <a:srgbClr val="FBC9D7"/>
                    </a:solidFill>
                  </a:tcPr>
                </a:tc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88" y="4131097"/>
            <a:ext cx="657288" cy="661492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222606" y="4113127"/>
            <a:ext cx="691985" cy="697433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96" y="4113127"/>
            <a:ext cx="716299" cy="717709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900" y="4051903"/>
            <a:ext cx="760142" cy="758657"/>
          </a:xfrm>
          <a:prstGeom prst="rect">
            <a:avLst/>
          </a:prstGeom>
        </p:spPr>
      </p:pic>
      <p:sp>
        <p:nvSpPr>
          <p:cNvPr id="16" name="오른쪽 화살표 15"/>
          <p:cNvSpPr/>
          <p:nvPr/>
        </p:nvSpPr>
        <p:spPr>
          <a:xfrm>
            <a:off x="1710584" y="4514850"/>
            <a:ext cx="247650" cy="190500"/>
          </a:xfrm>
          <a:prstGeom prst="rightArrow">
            <a:avLst/>
          </a:prstGeom>
          <a:solidFill>
            <a:srgbClr val="FBC9D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른쪽 화살표 16"/>
          <p:cNvSpPr/>
          <p:nvPr/>
        </p:nvSpPr>
        <p:spPr>
          <a:xfrm>
            <a:off x="3178532" y="4514850"/>
            <a:ext cx="247650" cy="190500"/>
          </a:xfrm>
          <a:prstGeom prst="rightArrow">
            <a:avLst/>
          </a:prstGeom>
          <a:solidFill>
            <a:srgbClr val="FBC9D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>
            <a:off x="4641574" y="4514850"/>
            <a:ext cx="247650" cy="190500"/>
          </a:xfrm>
          <a:prstGeom prst="rightArrow">
            <a:avLst/>
          </a:prstGeom>
          <a:solidFill>
            <a:srgbClr val="FBC9D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97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159</Words>
  <Application>Microsoft Office PowerPoint</Application>
  <PresentationFormat>A4 용지(210x297mm)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휴먼엑스포</vt:lpstr>
      <vt:lpstr>Arial</vt:lpstr>
      <vt:lpstr>Calibri</vt:lpstr>
      <vt:lpstr>Calibri Light</vt:lpstr>
      <vt:lpstr>Office 테마</vt:lpstr>
      <vt:lpstr>  경주시보건소와 함께하는  『다문화가족 이주여성 건강검진 지원사업』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경주시보건소와 함께하는  『다문화가족 이주여성 건강검진 지원사업』</dc:title>
  <dc:creator>User</dc:creator>
  <cp:lastModifiedBy>User</cp:lastModifiedBy>
  <cp:revision>24</cp:revision>
  <cp:lastPrinted>2023-01-17T06:04:05Z</cp:lastPrinted>
  <dcterms:created xsi:type="dcterms:W3CDTF">2023-01-16T00:38:11Z</dcterms:created>
  <dcterms:modified xsi:type="dcterms:W3CDTF">2023-01-19T00:38:47Z</dcterms:modified>
</cp:coreProperties>
</file>